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5C3A63"/>
        </a:solidFill>
      </p:bgPr>
    </p:bg>
    <p:spTree>
      <p:nvGrpSpPr>
        <p:cNvPr id="1" name=""/>
        <p:cNvGrpSpPr/>
        <p:nvPr/>
      </p:nvGrpSpPr>
      <p:grpSpPr>
        <a:xfrm>
          <a:off x="0" y="0"/>
          <a:ext cx="0" cy="0"/>
          <a:chOff x="0" y="0"/>
          <a:chExt cx="0" cy="0"/>
        </a:xfrm>
      </p:grpSpPr>
      <p:sp>
        <p:nvSpPr>
          <p:cNvPr id="2" name="Shape 0"/>
          <p:cNvSpPr/>
          <p:nvPr/>
        </p:nvSpPr>
        <p:spPr>
          <a:xfrm>
            <a:off x="6858000" y="-1188720"/>
            <a:ext cx="3840480" cy="3840480"/>
          </a:xfrm>
          <a:prstGeom prst="ellipse">
            <a:avLst/>
          </a:prstGeom>
          <a:solidFill>
            <a:srgbClr val="7A5080">
              <a:alpha val="45000"/>
            </a:srgbClr>
          </a:solidFill>
          <a:ln/>
        </p:spPr>
      </p:sp>
      <p:sp>
        <p:nvSpPr>
          <p:cNvPr id="3" name="Shape 1"/>
          <p:cNvSpPr/>
          <p:nvPr/>
        </p:nvSpPr>
        <p:spPr>
          <a:xfrm>
            <a:off x="7863840" y="2743200"/>
            <a:ext cx="2468880" cy="2468880"/>
          </a:xfrm>
          <a:prstGeom prst="ellipse">
            <a:avLst/>
          </a:prstGeom>
          <a:solidFill>
            <a:srgbClr val="C4929E">
              <a:alpha val="30000"/>
            </a:srgbClr>
          </a:solidFill>
          <a:ln/>
        </p:spPr>
      </p:sp>
      <p:sp>
        <p:nvSpPr>
          <p:cNvPr id="4" name="Shape 2"/>
          <p:cNvSpPr/>
          <p:nvPr/>
        </p:nvSpPr>
        <p:spPr>
          <a:xfrm>
            <a:off x="548640" y="1417320"/>
            <a:ext cx="822960" cy="82296"/>
          </a:xfrm>
          <a:prstGeom prst="rect">
            <a:avLst/>
          </a:prstGeom>
          <a:solidFill>
            <a:srgbClr val="B8956A"/>
          </a:solidFill>
          <a:ln/>
        </p:spPr>
      </p:sp>
      <p:sp>
        <p:nvSpPr>
          <p:cNvPr id="5" name="Text 3"/>
          <p:cNvSpPr/>
          <p:nvPr/>
        </p:nvSpPr>
        <p:spPr>
          <a:xfrm>
            <a:off x="548640" y="1554480"/>
            <a:ext cx="6675120" cy="1737360"/>
          </a:xfrm>
          <a:prstGeom prst="rect">
            <a:avLst/>
          </a:prstGeom>
          <a:noFill/>
          <a:ln/>
        </p:spPr>
        <p:txBody>
          <a:bodyPr wrap="square" lIns="0" tIns="0" rIns="0" bIns="0" rtlCol="0" anchor="t"/>
          <a:lstStyle/>
          <a:p>
            <a:pPr algn="l" indent="0" marL="0">
              <a:lnSpc>
                <a:spcPct val="100000"/>
              </a:lnSpc>
              <a:buNone/>
            </a:pPr>
            <a:r>
              <a:rPr lang="en-US" sz="4600" b="1" dirty="0">
                <a:solidFill>
                  <a:srgbClr val="FFFFFF"/>
                </a:solidFill>
                <a:latin typeface="Georgia" pitchFamily="34" charset="0"/>
                <a:ea typeface="Georgia" pitchFamily="34" charset="-122"/>
                <a:cs typeface="Georgia" pitchFamily="34" charset="-120"/>
              </a:rPr>
              <a:t>Why We Use AI</a:t>
            </a:r>
            <a:endParaRPr lang="en-US" sz="4600" dirty="0"/>
          </a:p>
          <a:p>
            <a:pPr algn="l" indent="0" marL="0">
              <a:lnSpc>
                <a:spcPct val="100000"/>
              </a:lnSpc>
              <a:buNone/>
            </a:pPr>
            <a:r>
              <a:rPr lang="en-US" sz="4600" b="1" dirty="0">
                <a:solidFill>
                  <a:srgbClr val="FFFFFF"/>
                </a:solidFill>
                <a:latin typeface="Georgia" pitchFamily="34" charset="0"/>
                <a:ea typeface="Georgia" pitchFamily="34" charset="-122"/>
                <a:cs typeface="Georgia" pitchFamily="34" charset="-120"/>
              </a:rPr>
              <a:t>in This Class</a:t>
            </a:r>
            <a:endParaRPr lang="en-US" sz="4600" dirty="0"/>
          </a:p>
        </p:txBody>
      </p:sp>
      <p:sp>
        <p:nvSpPr>
          <p:cNvPr id="6" name="Text 4"/>
          <p:cNvSpPr/>
          <p:nvPr/>
        </p:nvSpPr>
        <p:spPr>
          <a:xfrm>
            <a:off x="566928" y="3383280"/>
            <a:ext cx="7315200" cy="365760"/>
          </a:xfrm>
          <a:prstGeom prst="rect">
            <a:avLst/>
          </a:prstGeom>
          <a:noFill/>
          <a:ln/>
        </p:spPr>
        <p:txBody>
          <a:bodyPr wrap="square" lIns="0" tIns="0" rIns="0" bIns="0" rtlCol="0" anchor="ctr"/>
          <a:lstStyle/>
          <a:p>
            <a:pPr algn="l" indent="0" marL="0">
              <a:buNone/>
            </a:pPr>
            <a:r>
              <a:rPr lang="en-US" sz="1600" b="1" dirty="0">
                <a:solidFill>
                  <a:srgbClr val="C4929E"/>
                </a:solidFill>
                <a:latin typeface="Calibri" pitchFamily="34" charset="0"/>
                <a:ea typeface="Calibri" pitchFamily="34" charset="-122"/>
                <a:cs typeface="Calibri" pitchFamily="34" charset="-120"/>
              </a:rPr>
              <a:t>AVC 248  ·  Design Self-Promotion  ·  Week 1</a:t>
            </a:r>
            <a:endParaRPr lang="en-US" sz="1600" dirty="0"/>
          </a:p>
        </p:txBody>
      </p:sp>
      <p:sp>
        <p:nvSpPr>
          <p:cNvPr id="7" name="Text 5"/>
          <p:cNvSpPr/>
          <p:nvPr/>
        </p:nvSpPr>
        <p:spPr>
          <a:xfrm>
            <a:off x="566928" y="3886200"/>
            <a:ext cx="7315200" cy="457200"/>
          </a:xfrm>
          <a:prstGeom prst="rect">
            <a:avLst/>
          </a:prstGeom>
          <a:noFill/>
          <a:ln/>
        </p:spPr>
        <p:txBody>
          <a:bodyPr wrap="square" lIns="0" tIns="0" rIns="0" bIns="0" rtlCol="0" anchor="ctr"/>
          <a:lstStyle/>
          <a:p>
            <a:pPr algn="l" indent="0" marL="0">
              <a:buNone/>
            </a:pPr>
            <a:r>
              <a:rPr lang="en-US" sz="1900" i="1" dirty="0">
                <a:solidFill>
                  <a:srgbClr val="B8956A"/>
                </a:solidFill>
                <a:latin typeface="Georgia" pitchFamily="34" charset="0"/>
                <a:ea typeface="Georgia" pitchFamily="34" charset="-122"/>
                <a:cs typeface="Georgia" pitchFamily="34" charset="-120"/>
              </a:rPr>
              <a:t>“A thinking partner, not a shortcut.”</a:t>
            </a:r>
            <a:endParaRPr lang="en-US" sz="1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5C3A63"/>
        </a:solidFill>
      </p:bgPr>
    </p:bg>
    <p:spTree>
      <p:nvGrpSpPr>
        <p:cNvPr id="1" name=""/>
        <p:cNvGrpSpPr/>
        <p:nvPr/>
      </p:nvGrpSpPr>
      <p:grpSpPr>
        <a:xfrm>
          <a:off x="0" y="0"/>
          <a:ext cx="0" cy="0"/>
          <a:chOff x="0" y="0"/>
          <a:chExt cx="0" cy="0"/>
        </a:xfrm>
      </p:grpSpPr>
      <p:sp>
        <p:nvSpPr>
          <p:cNvPr id="2" name="Shape 0"/>
          <p:cNvSpPr/>
          <p:nvPr/>
        </p:nvSpPr>
        <p:spPr>
          <a:xfrm>
            <a:off x="-1280160" y="2926080"/>
            <a:ext cx="3657600" cy="3657600"/>
          </a:xfrm>
          <a:prstGeom prst="ellipse">
            <a:avLst/>
          </a:prstGeom>
          <a:solidFill>
            <a:srgbClr val="7A5080">
              <a:alpha val="45000"/>
            </a:srgbClr>
          </a:solidFill>
          <a:ln/>
        </p:spPr>
      </p:sp>
      <p:sp>
        <p:nvSpPr>
          <p:cNvPr id="3" name="Shape 1"/>
          <p:cNvSpPr/>
          <p:nvPr/>
        </p:nvSpPr>
        <p:spPr>
          <a:xfrm>
            <a:off x="7132320" y="-1280160"/>
            <a:ext cx="3291840" cy="3291840"/>
          </a:xfrm>
          <a:prstGeom prst="ellipse">
            <a:avLst/>
          </a:prstGeom>
          <a:solidFill>
            <a:srgbClr val="C4929E">
              <a:alpha val="30000"/>
            </a:srgbClr>
          </a:solidFill>
          <a:ln/>
        </p:spPr>
      </p:sp>
      <p:sp>
        <p:nvSpPr>
          <p:cNvPr id="4" name="Shape 2"/>
          <p:cNvSpPr/>
          <p:nvPr/>
        </p:nvSpPr>
        <p:spPr>
          <a:xfrm>
            <a:off x="548640" y="1828800"/>
            <a:ext cx="822960" cy="82296"/>
          </a:xfrm>
          <a:prstGeom prst="rect">
            <a:avLst/>
          </a:prstGeom>
          <a:solidFill>
            <a:srgbClr val="B8956A"/>
          </a:solidFill>
          <a:ln/>
        </p:spPr>
      </p:sp>
      <p:sp>
        <p:nvSpPr>
          <p:cNvPr id="5" name="Text 3"/>
          <p:cNvSpPr/>
          <p:nvPr/>
        </p:nvSpPr>
        <p:spPr>
          <a:xfrm>
            <a:off x="548640" y="2011680"/>
            <a:ext cx="7863840" cy="1554480"/>
          </a:xfrm>
          <a:prstGeom prst="rect">
            <a:avLst/>
          </a:prstGeom>
          <a:noFill/>
          <a:ln/>
        </p:spPr>
        <p:txBody>
          <a:bodyPr wrap="square" lIns="0" tIns="0" rIns="0" bIns="0" rtlCol="0" anchor="t"/>
          <a:lstStyle/>
          <a:p>
            <a:pPr algn="l" indent="0" marL="0">
              <a:lnSpc>
                <a:spcPct val="104000"/>
              </a:lnSpc>
              <a:buNone/>
            </a:pPr>
            <a:r>
              <a:rPr lang="en-US" sz="4000" b="1" dirty="0">
                <a:solidFill>
                  <a:srgbClr val="FFFFFF"/>
                </a:solidFill>
                <a:latin typeface="Georgia" pitchFamily="34" charset="0"/>
                <a:ea typeface="Georgia" pitchFamily="34" charset="-122"/>
                <a:cs typeface="Georgia" pitchFamily="34" charset="-120"/>
              </a:rPr>
              <a:t>You + AI, ready for</a:t>
            </a:r>
            <a:endParaRPr lang="en-US" sz="4000" dirty="0"/>
          </a:p>
          <a:p>
            <a:pPr algn="l" indent="0" marL="0">
              <a:lnSpc>
                <a:spcPct val="104000"/>
              </a:lnSpc>
              <a:buNone/>
            </a:pPr>
            <a:r>
              <a:rPr lang="en-US" sz="4000" b="1" dirty="0">
                <a:solidFill>
                  <a:srgbClr val="FFFFFF"/>
                </a:solidFill>
                <a:latin typeface="Georgia" pitchFamily="34" charset="0"/>
                <a:ea typeface="Georgia" pitchFamily="34" charset="-122"/>
                <a:cs typeface="Georgia" pitchFamily="34" charset="-120"/>
              </a:rPr>
              <a:t>the work that is coming.</a:t>
            </a:r>
            <a:endParaRPr lang="en-US" sz="4000" dirty="0"/>
          </a:p>
        </p:txBody>
      </p:sp>
      <p:sp>
        <p:nvSpPr>
          <p:cNvPr id="6" name="Text 4"/>
          <p:cNvSpPr/>
          <p:nvPr/>
        </p:nvSpPr>
        <p:spPr>
          <a:xfrm>
            <a:off x="566928" y="3566160"/>
            <a:ext cx="7315200" cy="457200"/>
          </a:xfrm>
          <a:prstGeom prst="rect">
            <a:avLst/>
          </a:prstGeom>
          <a:noFill/>
          <a:ln/>
        </p:spPr>
        <p:txBody>
          <a:bodyPr wrap="square" lIns="0" tIns="0" rIns="0" bIns="0" rtlCol="0" anchor="ctr"/>
          <a:lstStyle/>
          <a:p>
            <a:pPr algn="l" indent="0" marL="0">
              <a:buNone/>
            </a:pPr>
            <a:r>
              <a:rPr lang="en-US" sz="2000" i="1" dirty="0">
                <a:solidFill>
                  <a:srgbClr val="B8956A"/>
                </a:solidFill>
                <a:latin typeface="Georgia" pitchFamily="34" charset="0"/>
                <a:ea typeface="Georgia" pitchFamily="34" charset="-122"/>
                <a:cs typeface="Georgia" pitchFamily="34" charset="-120"/>
              </a:rPr>
              <a:t>“Let’s get started.”</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7A5080"/>
          </a:solidFill>
          <a:ln/>
        </p:spPr>
      </p:sp>
      <p:sp>
        <p:nvSpPr>
          <p:cNvPr id="3" name="Text 1"/>
          <p:cNvSpPr/>
          <p:nvPr/>
        </p:nvSpPr>
        <p:spPr>
          <a:xfrm>
            <a:off x="548640" y="384048"/>
            <a:ext cx="8046720" cy="274320"/>
          </a:xfrm>
          <a:prstGeom prst="rect">
            <a:avLst/>
          </a:prstGeom>
          <a:noFill/>
          <a:ln/>
        </p:spPr>
        <p:txBody>
          <a:bodyPr wrap="square" lIns="0" tIns="0" rIns="0" bIns="0" rtlCol="0" anchor="ctr"/>
          <a:lstStyle/>
          <a:p>
            <a:pPr algn="l" indent="0" marL="0">
              <a:buNone/>
            </a:pPr>
            <a:r>
              <a:rPr lang="en-US" sz="1200" b="1" spc="200" kern="0" dirty="0">
                <a:solidFill>
                  <a:srgbClr val="B8956A"/>
                </a:solidFill>
                <a:latin typeface="Calibri" pitchFamily="34" charset="0"/>
                <a:ea typeface="Calibri" pitchFamily="34" charset="-122"/>
                <a:cs typeface="Calibri" pitchFamily="34" charset="-120"/>
              </a:rPr>
              <a:t>WEEK 1</a:t>
            </a:r>
            <a:endParaRPr lang="en-US" sz="1200" dirty="0"/>
          </a:p>
        </p:txBody>
      </p:sp>
      <p:sp>
        <p:nvSpPr>
          <p:cNvPr id="4" name="Text 2"/>
          <p:cNvSpPr/>
          <p:nvPr/>
        </p:nvSpPr>
        <p:spPr>
          <a:xfrm>
            <a:off x="548640" y="658368"/>
            <a:ext cx="8046720" cy="868680"/>
          </a:xfrm>
          <a:prstGeom prst="rect">
            <a:avLst/>
          </a:prstGeom>
          <a:noFill/>
          <a:ln/>
        </p:spPr>
        <p:txBody>
          <a:bodyPr wrap="square" lIns="0" tIns="0" rIns="0" bIns="0" rtlCol="0" anchor="t"/>
          <a:lstStyle/>
          <a:p>
            <a:pPr algn="l" indent="0" marL="0">
              <a:buNone/>
            </a:pPr>
            <a:r>
              <a:rPr lang="en-US" sz="3200" b="1" dirty="0">
                <a:solidFill>
                  <a:srgbClr val="7A5080"/>
                </a:solidFill>
                <a:latin typeface="Georgia" pitchFamily="34" charset="0"/>
                <a:ea typeface="Georgia" pitchFamily="34" charset="-122"/>
                <a:cs typeface="Georgia" pitchFamily="34" charset="-120"/>
              </a:rPr>
              <a:t>Let’s be honest about the concerns</a:t>
            </a:r>
            <a:endParaRPr lang="en-US" sz="3200" dirty="0"/>
          </a:p>
        </p:txBody>
      </p:sp>
      <p:sp>
        <p:nvSpPr>
          <p:cNvPr id="5" name="Text 3"/>
          <p:cNvSpPr/>
          <p:nvPr/>
        </p:nvSpPr>
        <p:spPr>
          <a:xfrm>
            <a:off x="548640" y="1600200"/>
            <a:ext cx="8046720" cy="868680"/>
          </a:xfrm>
          <a:prstGeom prst="rect">
            <a:avLst/>
          </a:prstGeom>
          <a:noFill/>
          <a:ln/>
        </p:spPr>
        <p:txBody>
          <a:bodyPr wrap="square" lIns="0" tIns="0" rIns="0" bIns="0" rtlCol="0" anchor="t"/>
          <a:lstStyle/>
          <a:p>
            <a:pPr algn="l" indent="0" marL="0">
              <a:lnSpc>
                <a:spcPct val="112000"/>
              </a:lnSpc>
              <a:buNone/>
            </a:pPr>
            <a:r>
              <a:rPr lang="en-US" sz="1600" dirty="0">
                <a:solidFill>
                  <a:srgbClr val="3A2E3F"/>
                </a:solidFill>
                <a:latin typeface="Calibri" pitchFamily="34" charset="0"/>
                <a:ea typeface="Calibri" pitchFamily="34" charset="-122"/>
                <a:cs typeface="Calibri" pitchFamily="34" charset="-120"/>
              </a:rPr>
              <a:t>We are not going to pretend the worries away. You have heard real things about AI, and some of them are fair. Two big concerns come up again and again, and we are going to take both of them seriously.</a:t>
            </a:r>
            <a:endParaRPr lang="en-US" sz="1600" dirty="0"/>
          </a:p>
        </p:txBody>
      </p:sp>
      <p:sp>
        <p:nvSpPr>
          <p:cNvPr id="6" name="Shape 4"/>
          <p:cNvSpPr/>
          <p:nvPr/>
        </p:nvSpPr>
        <p:spPr>
          <a:xfrm>
            <a:off x="548640" y="2670048"/>
            <a:ext cx="3794760" cy="1828800"/>
          </a:xfrm>
          <a:prstGeom prst="roundRect">
            <a:avLst>
              <a:gd name="adj" fmla="val 4000"/>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7" name="Shape 5"/>
          <p:cNvSpPr/>
          <p:nvPr/>
        </p:nvSpPr>
        <p:spPr>
          <a:xfrm>
            <a:off x="868680" y="2962656"/>
            <a:ext cx="658368" cy="658368"/>
          </a:xfrm>
          <a:prstGeom prst="ellipse">
            <a:avLst/>
          </a:prstGeom>
          <a:solidFill>
            <a:srgbClr val="6B8F6E"/>
          </a:solidFill>
          <a:ln/>
          <a:effectLst>
            <a:outerShdw sx="100000" sy="100000" kx="0" ky="0" algn="bl" rotWithShape="0" blurRad="88900" dist="38100" dir="8100000">
              <a:srgbClr val="000000">
                <a:alpha val="13000"/>
              </a:srgbClr>
            </a:outerShdw>
          </a:effectLst>
        </p:spPr>
      </p:sp>
      <p:pic>
        <p:nvPicPr>
          <p:cNvPr id="8" name="Image 0" descr="preencoded.png">    </p:cNvPr>
          <p:cNvPicPr>
            <a:picLocks noChangeAspect="1"/>
          </p:cNvPicPr>
          <p:nvPr/>
        </p:nvPicPr>
        <p:blipFill>
          <a:blip r:embed="rId1"/>
          <a:stretch>
            <a:fillRect/>
          </a:stretch>
        </p:blipFill>
        <p:spPr>
          <a:xfrm>
            <a:off x="1046439" y="3140415"/>
            <a:ext cx="302849" cy="302849"/>
          </a:xfrm>
          <a:prstGeom prst="rect">
            <a:avLst/>
          </a:prstGeom>
        </p:spPr>
      </p:pic>
      <p:sp>
        <p:nvSpPr>
          <p:cNvPr id="9" name="Text 6"/>
          <p:cNvSpPr/>
          <p:nvPr/>
        </p:nvSpPr>
        <p:spPr>
          <a:xfrm>
            <a:off x="1691640" y="2944368"/>
            <a:ext cx="2377440" cy="713232"/>
          </a:xfrm>
          <a:prstGeom prst="rect">
            <a:avLst/>
          </a:prstGeom>
          <a:noFill/>
          <a:ln/>
        </p:spPr>
        <p:txBody>
          <a:bodyPr wrap="square" lIns="0" tIns="0" rIns="0" bIns="0" rtlCol="0" anchor="ctr"/>
          <a:lstStyle/>
          <a:p>
            <a:pPr algn="l" indent="0" marL="0">
              <a:lnSpc>
                <a:spcPct val="98000"/>
              </a:lnSpc>
              <a:buNone/>
            </a:pPr>
            <a:r>
              <a:rPr lang="en-US" sz="1700" b="1" dirty="0">
                <a:solidFill>
                  <a:srgbClr val="7A5080"/>
                </a:solidFill>
                <a:latin typeface="Georgia" pitchFamily="34" charset="0"/>
                <a:ea typeface="Georgia" pitchFamily="34" charset="-122"/>
                <a:cs typeface="Georgia" pitchFamily="34" charset="-120"/>
              </a:rPr>
              <a:t>The environmental cost</a:t>
            </a:r>
            <a:endParaRPr lang="en-US" sz="1700" dirty="0"/>
          </a:p>
        </p:txBody>
      </p:sp>
      <p:sp>
        <p:nvSpPr>
          <p:cNvPr id="10" name="Text 7"/>
          <p:cNvSpPr/>
          <p:nvPr/>
        </p:nvSpPr>
        <p:spPr>
          <a:xfrm>
            <a:off x="886968" y="3813048"/>
            <a:ext cx="3118104" cy="594360"/>
          </a:xfrm>
          <a:prstGeom prst="rect">
            <a:avLst/>
          </a:prstGeom>
          <a:noFill/>
          <a:ln/>
        </p:spPr>
        <p:txBody>
          <a:bodyPr wrap="square" lIns="0" tIns="0" rIns="0" bIns="0" rtlCol="0" anchor="t"/>
          <a:lstStyle/>
          <a:p>
            <a:pPr algn="l" indent="0" marL="0">
              <a:lnSpc>
                <a:spcPct val="108000"/>
              </a:lnSpc>
              <a:buNone/>
            </a:pPr>
            <a:r>
              <a:rPr lang="en-US" sz="1350" dirty="0">
                <a:solidFill>
                  <a:srgbClr val="6B5A6E"/>
                </a:solidFill>
                <a:latin typeface="Calibri" pitchFamily="34" charset="0"/>
                <a:ea typeface="Calibri" pitchFamily="34" charset="-122"/>
                <a:cs typeface="Calibri" pitchFamily="34" charset="-120"/>
              </a:rPr>
              <a:t>Does running AI use too much energy and water?</a:t>
            </a:r>
            <a:endParaRPr lang="en-US" sz="1350" dirty="0"/>
          </a:p>
        </p:txBody>
      </p:sp>
      <p:sp>
        <p:nvSpPr>
          <p:cNvPr id="11" name="Shape 8"/>
          <p:cNvSpPr/>
          <p:nvPr/>
        </p:nvSpPr>
        <p:spPr>
          <a:xfrm>
            <a:off x="4800600" y="2670048"/>
            <a:ext cx="3794760" cy="1828800"/>
          </a:xfrm>
          <a:prstGeom prst="roundRect">
            <a:avLst>
              <a:gd name="adj" fmla="val 4000"/>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12" name="Shape 9"/>
          <p:cNvSpPr/>
          <p:nvPr/>
        </p:nvSpPr>
        <p:spPr>
          <a:xfrm>
            <a:off x="5120640" y="2962656"/>
            <a:ext cx="658368" cy="658368"/>
          </a:xfrm>
          <a:prstGeom prst="ellipse">
            <a:avLst/>
          </a:prstGeom>
          <a:solidFill>
            <a:srgbClr val="C4929E"/>
          </a:solidFill>
          <a:ln/>
          <a:effectLst>
            <a:outerShdw sx="100000" sy="100000" kx="0" ky="0" algn="bl" rotWithShape="0" blurRad="88900" dist="38100" dir="8100000">
              <a:srgbClr val="000000">
                <a:alpha val="13000"/>
              </a:srgbClr>
            </a:outerShdw>
          </a:effectLst>
        </p:spPr>
      </p:sp>
      <p:pic>
        <p:nvPicPr>
          <p:cNvPr id="13" name="Image 1" descr="preencoded.png">    </p:cNvPr>
          <p:cNvPicPr>
            <a:picLocks noChangeAspect="1"/>
          </p:cNvPicPr>
          <p:nvPr/>
        </p:nvPicPr>
        <p:blipFill>
          <a:blip r:embed="rId2"/>
          <a:stretch>
            <a:fillRect/>
          </a:stretch>
        </p:blipFill>
        <p:spPr>
          <a:xfrm>
            <a:off x="5298399" y="3140415"/>
            <a:ext cx="302849" cy="302849"/>
          </a:xfrm>
          <a:prstGeom prst="rect">
            <a:avLst/>
          </a:prstGeom>
        </p:spPr>
      </p:pic>
      <p:sp>
        <p:nvSpPr>
          <p:cNvPr id="14" name="Text 10"/>
          <p:cNvSpPr/>
          <p:nvPr/>
        </p:nvSpPr>
        <p:spPr>
          <a:xfrm>
            <a:off x="5943600" y="2944368"/>
            <a:ext cx="2377440" cy="713232"/>
          </a:xfrm>
          <a:prstGeom prst="rect">
            <a:avLst/>
          </a:prstGeom>
          <a:noFill/>
          <a:ln/>
        </p:spPr>
        <p:txBody>
          <a:bodyPr wrap="square" lIns="0" tIns="0" rIns="0" bIns="0" rtlCol="0" anchor="ctr"/>
          <a:lstStyle/>
          <a:p>
            <a:pPr algn="l" indent="0" marL="0">
              <a:lnSpc>
                <a:spcPct val="98000"/>
              </a:lnSpc>
              <a:buNone/>
            </a:pPr>
            <a:r>
              <a:rPr lang="en-US" sz="1700" b="1" dirty="0">
                <a:solidFill>
                  <a:srgbClr val="7A5080"/>
                </a:solidFill>
                <a:latin typeface="Georgia" pitchFamily="34" charset="0"/>
                <a:ea typeface="Georgia" pitchFamily="34" charset="-122"/>
                <a:cs typeface="Georgia" pitchFamily="34" charset="-120"/>
              </a:rPr>
              <a:t>“Isn’t this cheating?”</a:t>
            </a:r>
            <a:endParaRPr lang="en-US" sz="1700" dirty="0"/>
          </a:p>
        </p:txBody>
      </p:sp>
      <p:sp>
        <p:nvSpPr>
          <p:cNvPr id="15" name="Text 11"/>
          <p:cNvSpPr/>
          <p:nvPr/>
        </p:nvSpPr>
        <p:spPr>
          <a:xfrm>
            <a:off x="5138928" y="3813048"/>
            <a:ext cx="3118104" cy="594360"/>
          </a:xfrm>
          <a:prstGeom prst="rect">
            <a:avLst/>
          </a:prstGeom>
          <a:noFill/>
          <a:ln/>
        </p:spPr>
        <p:txBody>
          <a:bodyPr wrap="square" lIns="0" tIns="0" rIns="0" bIns="0" rtlCol="0" anchor="t"/>
          <a:lstStyle/>
          <a:p>
            <a:pPr algn="l" indent="0" marL="0">
              <a:lnSpc>
                <a:spcPct val="108000"/>
              </a:lnSpc>
              <a:buNone/>
            </a:pPr>
            <a:r>
              <a:rPr lang="en-US" sz="1350" dirty="0">
                <a:solidFill>
                  <a:srgbClr val="6B5A6E"/>
                </a:solidFill>
                <a:latin typeface="Calibri" pitchFamily="34" charset="0"/>
                <a:ea typeface="Calibri" pitchFamily="34" charset="-122"/>
                <a:cs typeface="Calibri" pitchFamily="34" charset="-120"/>
              </a:rPr>
              <a:t>You were told in other classes that AI was off limits.</a:t>
            </a:r>
            <a:endParaRPr lang="en-US" sz="1350" dirty="0"/>
          </a:p>
        </p:txBody>
      </p:sp>
      <p:sp>
        <p:nvSpPr>
          <p:cNvPr id="16" name="Text 12"/>
          <p:cNvSpPr/>
          <p:nvPr/>
        </p:nvSpPr>
        <p:spPr>
          <a:xfrm>
            <a:off x="548640" y="4645152"/>
            <a:ext cx="8046720" cy="365760"/>
          </a:xfrm>
          <a:prstGeom prst="rect">
            <a:avLst/>
          </a:prstGeom>
          <a:noFill/>
          <a:ln/>
        </p:spPr>
        <p:txBody>
          <a:bodyPr wrap="square" lIns="0" tIns="0" rIns="0" bIns="0" rtlCol="0" anchor="ctr"/>
          <a:lstStyle/>
          <a:p>
            <a:pPr algn="l" indent="0" marL="0">
              <a:buNone/>
            </a:pPr>
            <a:r>
              <a:rPr lang="en-US" sz="1400" i="1" dirty="0">
                <a:solidFill>
                  <a:srgbClr val="B8956A"/>
                </a:solidFill>
                <a:latin typeface="Georgia" pitchFamily="34" charset="0"/>
                <a:ea typeface="Georgia" pitchFamily="34" charset="-122"/>
                <a:cs typeface="Georgia" pitchFamily="34" charset="-120"/>
              </a:rPr>
              <a:t>We will name them, not dodge them.</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7A5080"/>
          </a:solidFill>
          <a:ln/>
        </p:spPr>
      </p:sp>
      <p:sp>
        <p:nvSpPr>
          <p:cNvPr id="3" name="Text 1"/>
          <p:cNvSpPr/>
          <p:nvPr/>
        </p:nvSpPr>
        <p:spPr>
          <a:xfrm>
            <a:off x="548640" y="384048"/>
            <a:ext cx="8046720" cy="274320"/>
          </a:xfrm>
          <a:prstGeom prst="rect">
            <a:avLst/>
          </a:prstGeom>
          <a:noFill/>
          <a:ln/>
        </p:spPr>
        <p:txBody>
          <a:bodyPr wrap="square" lIns="0" tIns="0" rIns="0" bIns="0" rtlCol="0" anchor="ctr"/>
          <a:lstStyle/>
          <a:p>
            <a:pPr algn="l" indent="0" marL="0">
              <a:buNone/>
            </a:pPr>
            <a:r>
              <a:rPr lang="en-US" sz="1200" b="1" spc="200" kern="0" dirty="0">
                <a:solidFill>
                  <a:srgbClr val="B8956A"/>
                </a:solidFill>
                <a:latin typeface="Calibri" pitchFamily="34" charset="0"/>
                <a:ea typeface="Calibri" pitchFamily="34" charset="-122"/>
                <a:cs typeface="Calibri" pitchFamily="34" charset="-120"/>
              </a:rPr>
              <a:t>CONCERN ONE</a:t>
            </a:r>
            <a:endParaRPr lang="en-US" sz="1200" dirty="0"/>
          </a:p>
        </p:txBody>
      </p:sp>
      <p:sp>
        <p:nvSpPr>
          <p:cNvPr id="4" name="Text 2"/>
          <p:cNvSpPr/>
          <p:nvPr/>
        </p:nvSpPr>
        <p:spPr>
          <a:xfrm>
            <a:off x="548640" y="658368"/>
            <a:ext cx="8046720" cy="868680"/>
          </a:xfrm>
          <a:prstGeom prst="rect">
            <a:avLst/>
          </a:prstGeom>
          <a:noFill/>
          <a:ln/>
        </p:spPr>
        <p:txBody>
          <a:bodyPr wrap="square" lIns="0" tIns="0" rIns="0" bIns="0" rtlCol="0" anchor="t"/>
          <a:lstStyle/>
          <a:p>
            <a:pPr algn="l" indent="0" marL="0">
              <a:buNone/>
            </a:pPr>
            <a:r>
              <a:rPr lang="en-US" sz="3200" b="1" dirty="0">
                <a:solidFill>
                  <a:srgbClr val="7A5080"/>
                </a:solidFill>
                <a:latin typeface="Georgia" pitchFamily="34" charset="0"/>
                <a:ea typeface="Georgia" pitchFamily="34" charset="-122"/>
                <a:cs typeface="Georgia" pitchFamily="34" charset="-120"/>
              </a:rPr>
              <a:t>The environmental concern is real</a:t>
            </a:r>
            <a:endParaRPr lang="en-US" sz="3200" dirty="0"/>
          </a:p>
        </p:txBody>
      </p:sp>
      <p:sp>
        <p:nvSpPr>
          <p:cNvPr id="5" name="Text 3"/>
          <p:cNvSpPr/>
          <p:nvPr/>
        </p:nvSpPr>
        <p:spPr>
          <a:xfrm>
            <a:off x="548640" y="1691640"/>
            <a:ext cx="4572000" cy="1097280"/>
          </a:xfrm>
          <a:prstGeom prst="rect">
            <a:avLst/>
          </a:prstGeom>
          <a:noFill/>
          <a:ln/>
        </p:spPr>
        <p:txBody>
          <a:bodyPr wrap="square" lIns="0" tIns="0" rIns="0" bIns="0" rtlCol="0" anchor="t"/>
          <a:lstStyle/>
          <a:p>
            <a:pPr algn="l" indent="0" marL="0">
              <a:lnSpc>
                <a:spcPct val="115000"/>
              </a:lnSpc>
              <a:buNone/>
            </a:pPr>
            <a:r>
              <a:rPr lang="en-US" sz="1600" b="1" dirty="0">
                <a:solidFill>
                  <a:srgbClr val="3A2E3F"/>
                </a:solidFill>
                <a:latin typeface="Calibri" pitchFamily="34" charset="0"/>
                <a:ea typeface="Calibri" pitchFamily="34" charset="-122"/>
                <a:cs typeface="Calibri" pitchFamily="34" charset="-120"/>
              </a:rPr>
              <a:t>AI data centers use a lot of energy and water. </a:t>
            </a:r>
            <a:pPr algn="l" indent="0" marL="0">
              <a:lnSpc>
                <a:spcPct val="115000"/>
              </a:lnSpc>
              <a:buNone/>
            </a:pPr>
            <a:r>
              <a:rPr lang="en-US" sz="1600" dirty="0">
                <a:solidFill>
                  <a:srgbClr val="3A2E3F"/>
                </a:solidFill>
                <a:latin typeface="Calibri" pitchFamily="34" charset="0"/>
                <a:ea typeface="Calibri" pitchFamily="34" charset="-122"/>
                <a:cs typeface="Calibri" pitchFamily="34" charset="-120"/>
              </a:rPr>
              <a:t>That is a legitimate problem, and the industry needs to do better, cleaner power, real efficiency gains, less waste.</a:t>
            </a:r>
            <a:endParaRPr lang="en-US" sz="1600" dirty="0"/>
          </a:p>
        </p:txBody>
      </p:sp>
      <p:sp>
        <p:nvSpPr>
          <p:cNvPr id="6" name="Text 4"/>
          <p:cNvSpPr/>
          <p:nvPr/>
        </p:nvSpPr>
        <p:spPr>
          <a:xfrm>
            <a:off x="548640" y="2788920"/>
            <a:ext cx="4572000" cy="411480"/>
          </a:xfrm>
          <a:prstGeom prst="rect">
            <a:avLst/>
          </a:prstGeom>
          <a:noFill/>
          <a:ln/>
        </p:spPr>
        <p:txBody>
          <a:bodyPr wrap="square" lIns="0" tIns="0" rIns="0" bIns="0" rtlCol="0" anchor="ctr"/>
          <a:lstStyle/>
          <a:p>
            <a:pPr algn="l" indent="0" marL="0">
              <a:buNone/>
            </a:pPr>
            <a:r>
              <a:rPr lang="en-US" sz="1700" b="1" i="1" dirty="0">
                <a:solidFill>
                  <a:srgbClr val="6B8F6E"/>
                </a:solidFill>
                <a:latin typeface="Georgia" pitchFamily="34" charset="0"/>
                <a:ea typeface="Georgia" pitchFamily="34" charset="-122"/>
                <a:cs typeface="Georgia" pitchFamily="34" charset="-120"/>
              </a:rPr>
              <a:t>We are not dismissing it.</a:t>
            </a:r>
            <a:endParaRPr lang="en-US" sz="1700" dirty="0"/>
          </a:p>
        </p:txBody>
      </p:sp>
      <p:sp>
        <p:nvSpPr>
          <p:cNvPr id="7" name="Shape 5"/>
          <p:cNvSpPr/>
          <p:nvPr/>
        </p:nvSpPr>
        <p:spPr>
          <a:xfrm>
            <a:off x="548640" y="3337560"/>
            <a:ext cx="4572000" cy="1417320"/>
          </a:xfrm>
          <a:prstGeom prst="roundRect">
            <a:avLst>
              <a:gd name="adj" fmla="val 4516"/>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8" name="Text 6"/>
          <p:cNvSpPr/>
          <p:nvPr/>
        </p:nvSpPr>
        <p:spPr>
          <a:xfrm>
            <a:off x="777240" y="3493008"/>
            <a:ext cx="4114800" cy="274320"/>
          </a:xfrm>
          <a:prstGeom prst="rect">
            <a:avLst/>
          </a:prstGeom>
          <a:noFill/>
          <a:ln/>
        </p:spPr>
        <p:txBody>
          <a:bodyPr wrap="square" lIns="0" tIns="0" rIns="0" bIns="0" rtlCol="0" anchor="ctr"/>
          <a:lstStyle/>
          <a:p>
            <a:pPr indent="0" marL="0">
              <a:buNone/>
            </a:pPr>
            <a:r>
              <a:rPr lang="en-US" sz="1100" b="1" spc="200" kern="0" dirty="0">
                <a:solidFill>
                  <a:srgbClr val="B8956A"/>
                </a:solidFill>
                <a:latin typeface="Calibri" pitchFamily="34" charset="0"/>
                <a:ea typeface="Calibri" pitchFamily="34" charset="-122"/>
                <a:cs typeface="Calibri" pitchFamily="34" charset="-120"/>
              </a:rPr>
              <a:t>OUR STANCE</a:t>
            </a:r>
            <a:endParaRPr lang="en-US" sz="1100" dirty="0"/>
          </a:p>
        </p:txBody>
      </p:sp>
      <p:sp>
        <p:nvSpPr>
          <p:cNvPr id="9" name="Text 7"/>
          <p:cNvSpPr/>
          <p:nvPr/>
        </p:nvSpPr>
        <p:spPr>
          <a:xfrm>
            <a:off x="777240" y="3822192"/>
            <a:ext cx="4160520" cy="868680"/>
          </a:xfrm>
          <a:prstGeom prst="rect">
            <a:avLst/>
          </a:prstGeom>
          <a:noFill/>
          <a:ln/>
        </p:spPr>
        <p:txBody>
          <a:bodyPr wrap="square" lIns="0" tIns="0" rIns="0" bIns="0" rtlCol="0" anchor="t"/>
          <a:lstStyle/>
          <a:p>
            <a:pPr algn="l" indent="0" marL="0">
              <a:lnSpc>
                <a:spcPct val="110000"/>
              </a:lnSpc>
              <a:buNone/>
            </a:pPr>
            <a:r>
              <a:rPr lang="en-US" sz="1450" dirty="0">
                <a:solidFill>
                  <a:srgbClr val="3A2E3F"/>
                </a:solidFill>
                <a:latin typeface="Calibri" pitchFamily="34" charset="0"/>
                <a:ea typeface="Calibri" pitchFamily="34" charset="-122"/>
                <a:cs typeface="Calibri" pitchFamily="34" charset="-120"/>
              </a:rPr>
              <a:t>Use AI intentionally, for high-value work, not mindlessly. Quality over quantity.</a:t>
            </a:r>
            <a:endParaRPr lang="en-US" sz="1450" dirty="0"/>
          </a:p>
        </p:txBody>
      </p:sp>
      <p:sp>
        <p:nvSpPr>
          <p:cNvPr id="10" name="Shape 8"/>
          <p:cNvSpPr/>
          <p:nvPr/>
        </p:nvSpPr>
        <p:spPr>
          <a:xfrm>
            <a:off x="5486400" y="1691640"/>
            <a:ext cx="3108960" cy="3063240"/>
          </a:xfrm>
          <a:prstGeom prst="roundRect">
            <a:avLst>
              <a:gd name="adj" fmla="val 2985"/>
            </a:avLst>
          </a:prstGeom>
          <a:solidFill>
            <a:srgbClr val="6B8F6E"/>
          </a:solidFill>
          <a:ln/>
          <a:effectLst>
            <a:outerShdw sx="100000" sy="100000" kx="0" ky="0" algn="bl" rotWithShape="0" blurRad="88900" dist="38100" dir="8100000">
              <a:srgbClr val="000000">
                <a:alpha val="13000"/>
              </a:srgbClr>
            </a:outerShdw>
          </a:effectLst>
        </p:spPr>
      </p:sp>
      <p:sp>
        <p:nvSpPr>
          <p:cNvPr id="11" name="Shape 9"/>
          <p:cNvSpPr/>
          <p:nvPr/>
        </p:nvSpPr>
        <p:spPr>
          <a:xfrm>
            <a:off x="6720840" y="2148840"/>
            <a:ext cx="640080" cy="640080"/>
          </a:xfrm>
          <a:prstGeom prst="ellipse">
            <a:avLst/>
          </a:prstGeom>
          <a:solidFill>
            <a:srgbClr val="5C3A63"/>
          </a:solidFill>
          <a:ln/>
          <a:effectLst>
            <a:outerShdw sx="100000" sy="100000" kx="0" ky="0" algn="bl" rotWithShape="0" blurRad="88900" dist="38100" dir="8100000">
              <a:srgbClr val="000000">
                <a:alpha val="13000"/>
              </a:srgbClr>
            </a:outerShdw>
          </a:effectLst>
        </p:spPr>
      </p:sp>
      <p:pic>
        <p:nvPicPr>
          <p:cNvPr id="12" name="Image 0" descr="preencoded.png">    </p:cNvPr>
          <p:cNvPicPr>
            <a:picLocks noChangeAspect="1"/>
          </p:cNvPicPr>
          <p:nvPr/>
        </p:nvPicPr>
        <p:blipFill>
          <a:blip r:embed="rId1"/>
          <a:stretch>
            <a:fillRect/>
          </a:stretch>
        </p:blipFill>
        <p:spPr>
          <a:xfrm>
            <a:off x="6893662" y="2321662"/>
            <a:ext cx="294437" cy="294437"/>
          </a:xfrm>
          <a:prstGeom prst="rect">
            <a:avLst/>
          </a:prstGeom>
        </p:spPr>
      </p:pic>
      <p:sp>
        <p:nvSpPr>
          <p:cNvPr id="13" name="Text 10"/>
          <p:cNvSpPr/>
          <p:nvPr/>
        </p:nvSpPr>
        <p:spPr>
          <a:xfrm>
            <a:off x="5715000" y="2926080"/>
            <a:ext cx="2651760" cy="1280160"/>
          </a:xfrm>
          <a:prstGeom prst="rect">
            <a:avLst/>
          </a:prstGeom>
          <a:noFill/>
          <a:ln/>
        </p:spPr>
        <p:txBody>
          <a:bodyPr wrap="square" lIns="0" tIns="0" rIns="0" bIns="0" rtlCol="0" anchor="ctr"/>
          <a:lstStyle/>
          <a:p>
            <a:pPr algn="l" indent="0" marL="0">
              <a:lnSpc>
                <a:spcPct val="105000"/>
              </a:lnSpc>
              <a:buNone/>
            </a:pPr>
            <a:r>
              <a:rPr lang="en-US" sz="2100" b="1" dirty="0">
                <a:solidFill>
                  <a:srgbClr val="FFFFFF"/>
                </a:solidFill>
                <a:latin typeface="Georgia" pitchFamily="34" charset="0"/>
                <a:ea typeface="Georgia" pitchFamily="34" charset="-122"/>
                <a:cs typeface="Georgia" pitchFamily="34" charset="-120"/>
              </a:rPr>
              <a:t>A real problem,</a:t>
            </a:r>
            <a:endParaRPr lang="en-US" sz="2100" dirty="0"/>
          </a:p>
          <a:p>
            <a:pPr algn="l" indent="0" marL="0">
              <a:lnSpc>
                <a:spcPct val="105000"/>
              </a:lnSpc>
              <a:buNone/>
            </a:pPr>
            <a:r>
              <a:rPr lang="en-US" sz="2100" b="1" dirty="0">
                <a:solidFill>
                  <a:srgbClr val="FFFFFF"/>
                </a:solidFill>
                <a:latin typeface="Georgia" pitchFamily="34" charset="0"/>
                <a:ea typeface="Georgia" pitchFamily="34" charset="-122"/>
                <a:cs typeface="Georgia" pitchFamily="34" charset="-120"/>
              </a:rPr>
              <a:t>worth taking</a:t>
            </a:r>
            <a:endParaRPr lang="en-US" sz="2100" dirty="0"/>
          </a:p>
          <a:p>
            <a:pPr algn="l" indent="0" marL="0">
              <a:lnSpc>
                <a:spcPct val="105000"/>
              </a:lnSpc>
              <a:buNone/>
            </a:pPr>
            <a:r>
              <a:rPr lang="en-US" sz="2100" b="1" dirty="0">
                <a:solidFill>
                  <a:srgbClr val="FFFFFF"/>
                </a:solidFill>
                <a:latin typeface="Georgia" pitchFamily="34" charset="0"/>
                <a:ea typeface="Georgia" pitchFamily="34" charset="-122"/>
                <a:cs typeface="Georgia" pitchFamily="34" charset="-120"/>
              </a:rPr>
              <a:t>seriously.</a:t>
            </a:r>
            <a:endParaRPr lang="en-US" sz="2100" dirty="0"/>
          </a:p>
        </p:txBody>
      </p:sp>
      <p:sp>
        <p:nvSpPr>
          <p:cNvPr id="14" name="Text 11"/>
          <p:cNvSpPr/>
          <p:nvPr/>
        </p:nvSpPr>
        <p:spPr>
          <a:xfrm>
            <a:off x="5715000" y="4206240"/>
            <a:ext cx="2651760" cy="365760"/>
          </a:xfrm>
          <a:prstGeom prst="rect">
            <a:avLst/>
          </a:prstGeom>
          <a:noFill/>
          <a:ln/>
        </p:spPr>
        <p:txBody>
          <a:bodyPr wrap="square" lIns="0" tIns="0" rIns="0" bIns="0" rtlCol="0" anchor="ctr"/>
          <a:lstStyle/>
          <a:p>
            <a:pPr algn="l" indent="0" marL="0">
              <a:buNone/>
            </a:pPr>
            <a:r>
              <a:rPr lang="en-US" sz="1250" i="1" dirty="0">
                <a:solidFill>
                  <a:srgbClr val="EAF1EA"/>
                </a:solidFill>
                <a:latin typeface="Calibri" pitchFamily="34" charset="0"/>
                <a:ea typeface="Calibri" pitchFamily="34" charset="-122"/>
                <a:cs typeface="Calibri" pitchFamily="34" charset="-120"/>
              </a:rPr>
              <a:t>So we choose where it counts.</a:t>
            </a:r>
            <a:endParaRPr lang="en-US" sz="1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7A5080"/>
          </a:solidFill>
          <a:ln/>
        </p:spPr>
      </p:sp>
      <p:sp>
        <p:nvSpPr>
          <p:cNvPr id="3" name="Text 1"/>
          <p:cNvSpPr/>
          <p:nvPr/>
        </p:nvSpPr>
        <p:spPr>
          <a:xfrm>
            <a:off x="548640" y="384048"/>
            <a:ext cx="8046720" cy="274320"/>
          </a:xfrm>
          <a:prstGeom prst="rect">
            <a:avLst/>
          </a:prstGeom>
          <a:noFill/>
          <a:ln/>
        </p:spPr>
        <p:txBody>
          <a:bodyPr wrap="square" lIns="0" tIns="0" rIns="0" bIns="0" rtlCol="0" anchor="ctr"/>
          <a:lstStyle/>
          <a:p>
            <a:pPr algn="l" indent="0" marL="0">
              <a:buNone/>
            </a:pPr>
            <a:r>
              <a:rPr lang="en-US" sz="1200" b="1" spc="200" kern="0" dirty="0">
                <a:solidFill>
                  <a:srgbClr val="B8956A"/>
                </a:solidFill>
                <a:latin typeface="Calibri" pitchFamily="34" charset="0"/>
                <a:ea typeface="Calibri" pitchFamily="34" charset="-122"/>
                <a:cs typeface="Calibri" pitchFamily="34" charset="-120"/>
              </a:rPr>
              <a:t>CONCERN TWO</a:t>
            </a:r>
            <a:endParaRPr lang="en-US" sz="1200" dirty="0"/>
          </a:p>
        </p:txBody>
      </p:sp>
      <p:sp>
        <p:nvSpPr>
          <p:cNvPr id="4" name="Text 2"/>
          <p:cNvSpPr/>
          <p:nvPr/>
        </p:nvSpPr>
        <p:spPr>
          <a:xfrm>
            <a:off x="548640" y="658368"/>
            <a:ext cx="8046720" cy="868680"/>
          </a:xfrm>
          <a:prstGeom prst="rect">
            <a:avLst/>
          </a:prstGeom>
          <a:noFill/>
          <a:ln/>
        </p:spPr>
        <p:txBody>
          <a:bodyPr wrap="square" lIns="0" tIns="0" rIns="0" bIns="0" rtlCol="0" anchor="t"/>
          <a:lstStyle/>
          <a:p>
            <a:pPr algn="l" indent="0" marL="0">
              <a:buNone/>
            </a:pPr>
            <a:r>
              <a:rPr lang="en-US" sz="3200" b="1" dirty="0">
                <a:solidFill>
                  <a:srgbClr val="7A5080"/>
                </a:solidFill>
                <a:latin typeface="Georgia" pitchFamily="34" charset="0"/>
                <a:ea typeface="Georgia" pitchFamily="34" charset="-122"/>
                <a:cs typeface="Georgia" pitchFamily="34" charset="-120"/>
              </a:rPr>
              <a:t>Is using AI cheating?</a:t>
            </a:r>
            <a:endParaRPr lang="en-US" sz="3200" dirty="0"/>
          </a:p>
        </p:txBody>
      </p:sp>
      <p:sp>
        <p:nvSpPr>
          <p:cNvPr id="5" name="Shape 3"/>
          <p:cNvSpPr/>
          <p:nvPr/>
        </p:nvSpPr>
        <p:spPr>
          <a:xfrm>
            <a:off x="548640" y="1645920"/>
            <a:ext cx="3794760" cy="2331720"/>
          </a:xfrm>
          <a:prstGeom prst="roundRect">
            <a:avLst>
              <a:gd name="adj" fmla="val 3137"/>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6" name="Shape 4"/>
          <p:cNvSpPr/>
          <p:nvPr/>
        </p:nvSpPr>
        <p:spPr>
          <a:xfrm>
            <a:off x="548640" y="1645920"/>
            <a:ext cx="3794760" cy="566928"/>
          </a:xfrm>
          <a:prstGeom prst="rect">
            <a:avLst/>
          </a:prstGeom>
          <a:solidFill>
            <a:srgbClr val="C4929E"/>
          </a:solidFill>
          <a:ln/>
        </p:spPr>
      </p:sp>
      <p:sp>
        <p:nvSpPr>
          <p:cNvPr id="7" name="Text 5"/>
          <p:cNvSpPr/>
          <p:nvPr/>
        </p:nvSpPr>
        <p:spPr>
          <a:xfrm>
            <a:off x="822960" y="1645920"/>
            <a:ext cx="3337560" cy="566928"/>
          </a:xfrm>
          <a:prstGeom prst="rect">
            <a:avLst/>
          </a:prstGeom>
          <a:noFill/>
          <a:ln/>
        </p:spPr>
        <p:txBody>
          <a:bodyPr wrap="square" lIns="0" tIns="0" rIns="0" bIns="0" rtlCol="0" anchor="ctr"/>
          <a:lstStyle/>
          <a:p>
            <a:pPr algn="l" indent="0" marL="0">
              <a:buNone/>
            </a:pPr>
            <a:r>
              <a:rPr lang="en-US" sz="1300" b="1" spc="100" kern="0" dirty="0">
                <a:solidFill>
                  <a:srgbClr val="FFFFFF"/>
                </a:solidFill>
                <a:latin typeface="Calibri" pitchFamily="34" charset="0"/>
                <a:ea typeface="Calibri" pitchFamily="34" charset="-122"/>
                <a:cs typeface="Calibri" pitchFamily="34" charset="-120"/>
              </a:rPr>
              <a:t>IN YOUR ENGLISH CLASS</a:t>
            </a:r>
            <a:endParaRPr lang="en-US" sz="1300" dirty="0"/>
          </a:p>
        </p:txBody>
      </p:sp>
      <p:sp>
        <p:nvSpPr>
          <p:cNvPr id="8" name="Text 6"/>
          <p:cNvSpPr/>
          <p:nvPr/>
        </p:nvSpPr>
        <p:spPr>
          <a:xfrm>
            <a:off x="822960" y="2395728"/>
            <a:ext cx="3246120" cy="1417320"/>
          </a:xfrm>
          <a:prstGeom prst="rect">
            <a:avLst/>
          </a:prstGeom>
          <a:noFill/>
          <a:ln/>
        </p:spPr>
        <p:txBody>
          <a:bodyPr wrap="square" lIns="0" tIns="0" rIns="0" bIns="0" rtlCol="0" anchor="t"/>
          <a:lstStyle/>
          <a:p>
            <a:pPr algn="l" indent="0" marL="0">
              <a:lnSpc>
                <a:spcPct val="115000"/>
              </a:lnSpc>
              <a:buNone/>
            </a:pPr>
            <a:r>
              <a:rPr lang="en-US" sz="1500" dirty="0">
                <a:solidFill>
                  <a:srgbClr val="3A2E3F"/>
                </a:solidFill>
                <a:latin typeface="Calibri" pitchFamily="34" charset="0"/>
                <a:ea typeface="Calibri" pitchFamily="34" charset="-122"/>
                <a:cs typeface="Calibri" pitchFamily="34" charset="-120"/>
              </a:rPr>
              <a:t>Using AI to write your essay was cheating. The goal was YOUR writing and YOUR thinking, so letting AI do it skipped the point.</a:t>
            </a:r>
            <a:endParaRPr lang="en-US" sz="1500" dirty="0"/>
          </a:p>
        </p:txBody>
      </p:sp>
      <p:sp>
        <p:nvSpPr>
          <p:cNvPr id="9" name="Shape 7"/>
          <p:cNvSpPr/>
          <p:nvPr/>
        </p:nvSpPr>
        <p:spPr>
          <a:xfrm>
            <a:off x="4800600" y="1645920"/>
            <a:ext cx="3794760" cy="2331720"/>
          </a:xfrm>
          <a:prstGeom prst="roundRect">
            <a:avLst>
              <a:gd name="adj" fmla="val 3137"/>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10" name="Shape 8"/>
          <p:cNvSpPr/>
          <p:nvPr/>
        </p:nvSpPr>
        <p:spPr>
          <a:xfrm>
            <a:off x="4800600" y="1645920"/>
            <a:ext cx="3794760" cy="566928"/>
          </a:xfrm>
          <a:prstGeom prst="rect">
            <a:avLst/>
          </a:prstGeom>
          <a:solidFill>
            <a:srgbClr val="7A5080"/>
          </a:solidFill>
          <a:ln/>
        </p:spPr>
      </p:sp>
      <p:sp>
        <p:nvSpPr>
          <p:cNvPr id="11" name="Text 9"/>
          <p:cNvSpPr/>
          <p:nvPr/>
        </p:nvSpPr>
        <p:spPr>
          <a:xfrm>
            <a:off x="5074920" y="1645920"/>
            <a:ext cx="3337560" cy="566928"/>
          </a:xfrm>
          <a:prstGeom prst="rect">
            <a:avLst/>
          </a:prstGeom>
          <a:noFill/>
          <a:ln/>
        </p:spPr>
        <p:txBody>
          <a:bodyPr wrap="square" lIns="0" tIns="0" rIns="0" bIns="0" rtlCol="0" anchor="ctr"/>
          <a:lstStyle/>
          <a:p>
            <a:pPr algn="l" indent="0" marL="0">
              <a:buNone/>
            </a:pPr>
            <a:r>
              <a:rPr lang="en-US" sz="1300" b="1" spc="100" kern="0" dirty="0">
                <a:solidFill>
                  <a:srgbClr val="FFFFFF"/>
                </a:solidFill>
                <a:latin typeface="Calibri" pitchFamily="34" charset="0"/>
                <a:ea typeface="Calibri" pitchFamily="34" charset="-122"/>
                <a:cs typeface="Calibri" pitchFamily="34" charset="-120"/>
              </a:rPr>
              <a:t>HERE, THE GOAL IS DIFFERENT</a:t>
            </a:r>
            <a:endParaRPr lang="en-US" sz="1300" dirty="0"/>
          </a:p>
        </p:txBody>
      </p:sp>
      <p:sp>
        <p:nvSpPr>
          <p:cNvPr id="12" name="Text 10"/>
          <p:cNvSpPr/>
          <p:nvPr/>
        </p:nvSpPr>
        <p:spPr>
          <a:xfrm>
            <a:off x="5074920" y="2395728"/>
            <a:ext cx="3246120" cy="1417320"/>
          </a:xfrm>
          <a:prstGeom prst="rect">
            <a:avLst/>
          </a:prstGeom>
          <a:noFill/>
          <a:ln/>
        </p:spPr>
        <p:txBody>
          <a:bodyPr wrap="square" lIns="0" tIns="0" rIns="0" bIns="0" rtlCol="0" anchor="t"/>
          <a:lstStyle/>
          <a:p>
            <a:pPr algn="l" indent="0" marL="0">
              <a:lnSpc>
                <a:spcPct val="115000"/>
              </a:lnSpc>
              <a:buNone/>
            </a:pPr>
            <a:r>
              <a:rPr lang="en-US" sz="1500" dirty="0">
                <a:solidFill>
                  <a:srgbClr val="3A2E3F"/>
                </a:solidFill>
                <a:latin typeface="Calibri" pitchFamily="34" charset="0"/>
                <a:ea typeface="Calibri" pitchFamily="34" charset="-122"/>
                <a:cs typeface="Calibri" pitchFamily="34" charset="-120"/>
              </a:rPr>
              <a:t>We are NOT using AI to do your thinking or make your creative work. We use it as a thinking partner and a productivity tool.</a:t>
            </a:r>
            <a:endParaRPr lang="en-US" sz="1500" dirty="0"/>
          </a:p>
        </p:txBody>
      </p:sp>
      <p:sp>
        <p:nvSpPr>
          <p:cNvPr id="13" name="Shape 11"/>
          <p:cNvSpPr/>
          <p:nvPr/>
        </p:nvSpPr>
        <p:spPr>
          <a:xfrm>
            <a:off x="548640" y="4187952"/>
            <a:ext cx="8046720" cy="749808"/>
          </a:xfrm>
          <a:prstGeom prst="roundRect">
            <a:avLst>
              <a:gd name="adj" fmla="val 7317"/>
            </a:avLst>
          </a:prstGeom>
          <a:solidFill>
            <a:srgbClr val="5C3A63"/>
          </a:solidFill>
          <a:ln/>
        </p:spPr>
      </p:sp>
      <p:sp>
        <p:nvSpPr>
          <p:cNvPr id="14" name="Shape 12"/>
          <p:cNvSpPr/>
          <p:nvPr/>
        </p:nvSpPr>
        <p:spPr>
          <a:xfrm>
            <a:off x="777240" y="4306824"/>
            <a:ext cx="512064" cy="512064"/>
          </a:xfrm>
          <a:prstGeom prst="ellipse">
            <a:avLst/>
          </a:prstGeom>
          <a:solidFill>
            <a:srgbClr val="B8956A"/>
          </a:solidFill>
          <a:ln/>
          <a:effectLst>
            <a:outerShdw sx="100000" sy="100000" kx="0" ky="0" algn="bl" rotWithShape="0" blurRad="88900" dist="38100" dir="8100000">
              <a:srgbClr val="000000">
                <a:alpha val="13000"/>
              </a:srgbClr>
            </a:outerShdw>
          </a:effectLst>
        </p:spPr>
      </p:sp>
      <p:pic>
        <p:nvPicPr>
          <p:cNvPr id="15" name="Image 0" descr="preencoded.png">    </p:cNvPr>
          <p:cNvPicPr>
            <a:picLocks noChangeAspect="1"/>
          </p:cNvPicPr>
          <p:nvPr/>
        </p:nvPicPr>
        <p:blipFill>
          <a:blip r:embed="rId1"/>
          <a:stretch>
            <a:fillRect/>
          </a:stretch>
        </p:blipFill>
        <p:spPr>
          <a:xfrm>
            <a:off x="915497" y="4445081"/>
            <a:ext cx="235549" cy="235549"/>
          </a:xfrm>
          <a:prstGeom prst="rect">
            <a:avLst/>
          </a:prstGeom>
        </p:spPr>
      </p:pic>
      <p:sp>
        <p:nvSpPr>
          <p:cNvPr id="16" name="Text 13"/>
          <p:cNvSpPr/>
          <p:nvPr/>
        </p:nvSpPr>
        <p:spPr>
          <a:xfrm>
            <a:off x="1444752" y="4187952"/>
            <a:ext cx="6949440" cy="749808"/>
          </a:xfrm>
          <a:prstGeom prst="rect">
            <a:avLst/>
          </a:prstGeom>
          <a:noFill/>
          <a:ln/>
        </p:spPr>
        <p:txBody>
          <a:bodyPr wrap="square" lIns="0" tIns="0" rIns="0" bIns="0" rtlCol="0" anchor="ctr"/>
          <a:lstStyle/>
          <a:p>
            <a:pPr algn="l" indent="0" marL="0">
              <a:buNone/>
            </a:pPr>
            <a:r>
              <a:rPr lang="en-US" sz="1500" b="1" dirty="0">
                <a:solidFill>
                  <a:srgbClr val="FFFFFF"/>
                </a:solidFill>
                <a:latin typeface="Georgia" pitchFamily="34" charset="0"/>
                <a:ea typeface="Georgia" pitchFamily="34" charset="-122"/>
                <a:cs typeface="Georgia" pitchFamily="34" charset="-120"/>
              </a:rPr>
              <a:t>Critical thinking is THE skill. </a:t>
            </a:r>
            <a:pPr algn="l" indent="0" marL="0">
              <a:buNone/>
            </a:pPr>
            <a:r>
              <a:rPr lang="en-US" sz="1500" dirty="0">
                <a:solidFill>
                  <a:srgbClr val="EAD9EE"/>
                </a:solidFill>
                <a:latin typeface="Georgia" pitchFamily="34" charset="0"/>
                <a:ea typeface="Georgia" pitchFamily="34" charset="-122"/>
                <a:cs typeface="Georgia" pitchFamily="34" charset="-120"/>
              </a:rPr>
              <a:t>AI depends on it, never replaces it.</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7A5080"/>
          </a:solidFill>
          <a:ln/>
        </p:spPr>
      </p:sp>
      <p:sp>
        <p:nvSpPr>
          <p:cNvPr id="3" name="Text 1"/>
          <p:cNvSpPr/>
          <p:nvPr/>
        </p:nvSpPr>
        <p:spPr>
          <a:xfrm>
            <a:off x="548640" y="384048"/>
            <a:ext cx="8046720" cy="274320"/>
          </a:xfrm>
          <a:prstGeom prst="rect">
            <a:avLst/>
          </a:prstGeom>
          <a:noFill/>
          <a:ln/>
        </p:spPr>
        <p:txBody>
          <a:bodyPr wrap="square" lIns="0" tIns="0" rIns="0" bIns="0" rtlCol="0" anchor="ctr"/>
          <a:lstStyle/>
          <a:p>
            <a:pPr algn="l" indent="0" marL="0">
              <a:buNone/>
            </a:pPr>
            <a:r>
              <a:rPr lang="en-US" sz="1200" b="1" spc="200" kern="0" dirty="0">
                <a:solidFill>
                  <a:srgbClr val="B8956A"/>
                </a:solidFill>
                <a:latin typeface="Calibri" pitchFamily="34" charset="0"/>
                <a:ea typeface="Calibri" pitchFamily="34" charset="-122"/>
                <a:cs typeface="Calibri" pitchFamily="34" charset="-120"/>
              </a:rPr>
              <a:t>IN PRACTICE</a:t>
            </a:r>
            <a:endParaRPr lang="en-US" sz="1200" dirty="0"/>
          </a:p>
        </p:txBody>
      </p:sp>
      <p:sp>
        <p:nvSpPr>
          <p:cNvPr id="4" name="Text 2"/>
          <p:cNvSpPr/>
          <p:nvPr/>
        </p:nvSpPr>
        <p:spPr>
          <a:xfrm>
            <a:off x="548640" y="658368"/>
            <a:ext cx="8046720" cy="868680"/>
          </a:xfrm>
          <a:prstGeom prst="rect">
            <a:avLst/>
          </a:prstGeom>
          <a:noFill/>
          <a:ln/>
        </p:spPr>
        <p:txBody>
          <a:bodyPr wrap="square" lIns="0" tIns="0" rIns="0" bIns="0" rtlCol="0" anchor="t"/>
          <a:lstStyle/>
          <a:p>
            <a:pPr algn="l" indent="0" marL="0">
              <a:buNone/>
            </a:pPr>
            <a:r>
              <a:rPr lang="en-US" sz="3200" b="1" dirty="0">
                <a:solidFill>
                  <a:srgbClr val="7A5080"/>
                </a:solidFill>
                <a:latin typeface="Georgia" pitchFamily="34" charset="0"/>
                <a:ea typeface="Georgia" pitchFamily="34" charset="-122"/>
                <a:cs typeface="Georgia" pitchFamily="34" charset="-120"/>
              </a:rPr>
              <a:t>What we actually use it for</a:t>
            </a:r>
            <a:endParaRPr lang="en-US" sz="3200" dirty="0"/>
          </a:p>
        </p:txBody>
      </p:sp>
      <p:sp>
        <p:nvSpPr>
          <p:cNvPr id="5" name="Text 3"/>
          <p:cNvSpPr/>
          <p:nvPr/>
        </p:nvSpPr>
        <p:spPr>
          <a:xfrm>
            <a:off x="548640" y="1572768"/>
            <a:ext cx="8046720" cy="457200"/>
          </a:xfrm>
          <a:prstGeom prst="rect">
            <a:avLst/>
          </a:prstGeom>
          <a:noFill/>
          <a:ln/>
        </p:spPr>
        <p:txBody>
          <a:bodyPr wrap="square" lIns="0" tIns="0" rIns="0" bIns="0" rtlCol="0" anchor="ctr"/>
          <a:lstStyle/>
          <a:p>
            <a:pPr algn="l" indent="0" marL="0">
              <a:buNone/>
            </a:pPr>
            <a:r>
              <a:rPr lang="en-US" sz="1500" i="1" dirty="0">
                <a:solidFill>
                  <a:srgbClr val="6B5A6E"/>
                </a:solidFill>
                <a:latin typeface="Calibri" pitchFamily="34" charset="0"/>
                <a:ea typeface="Calibri" pitchFamily="34" charset="-122"/>
                <a:cs typeface="Calibri" pitchFamily="34" charset="-120"/>
              </a:rPr>
              <a:t>Productivity and process, not creation. The AI is not writing anything for you, it is helping you.</a:t>
            </a:r>
            <a:endParaRPr lang="en-US" sz="1500" dirty="0"/>
          </a:p>
        </p:txBody>
      </p:sp>
      <p:sp>
        <p:nvSpPr>
          <p:cNvPr id="6" name="Shape 4"/>
          <p:cNvSpPr/>
          <p:nvPr/>
        </p:nvSpPr>
        <p:spPr>
          <a:xfrm>
            <a:off x="548640" y="2212848"/>
            <a:ext cx="475488" cy="475488"/>
          </a:xfrm>
          <a:prstGeom prst="ellipse">
            <a:avLst/>
          </a:prstGeom>
          <a:solidFill>
            <a:srgbClr val="7A5080"/>
          </a:solidFill>
          <a:ln/>
          <a:effectLst>
            <a:outerShdw sx="100000" sy="100000" kx="0" ky="0" algn="bl" rotWithShape="0" blurRad="88900" dist="38100" dir="8100000">
              <a:srgbClr val="000000">
                <a:alpha val="13000"/>
              </a:srgbClr>
            </a:outerShdw>
          </a:effectLst>
        </p:spPr>
      </p:sp>
      <p:pic>
        <p:nvPicPr>
          <p:cNvPr id="7" name="Image 0" descr="preencoded.png">    </p:cNvPr>
          <p:cNvPicPr>
            <a:picLocks noChangeAspect="1"/>
          </p:cNvPicPr>
          <p:nvPr/>
        </p:nvPicPr>
        <p:blipFill>
          <a:blip r:embed="rId1"/>
          <a:stretch>
            <a:fillRect/>
          </a:stretch>
        </p:blipFill>
        <p:spPr>
          <a:xfrm>
            <a:off x="677022" y="2341230"/>
            <a:ext cx="218724" cy="218724"/>
          </a:xfrm>
          <a:prstGeom prst="rect">
            <a:avLst/>
          </a:prstGeom>
        </p:spPr>
      </p:pic>
      <p:sp>
        <p:nvSpPr>
          <p:cNvPr id="8" name="Text 5"/>
          <p:cNvSpPr/>
          <p:nvPr/>
        </p:nvSpPr>
        <p:spPr>
          <a:xfrm>
            <a:off x="1207008" y="2148840"/>
            <a:ext cx="4297680" cy="658368"/>
          </a:xfrm>
          <a:prstGeom prst="rect">
            <a:avLst/>
          </a:prstGeom>
          <a:noFill/>
          <a:ln/>
        </p:spPr>
        <p:txBody>
          <a:bodyPr wrap="square" lIns="0" tIns="0" rIns="0" bIns="0" rtlCol="0" anchor="ctr"/>
          <a:lstStyle/>
          <a:p>
            <a:pPr algn="l" indent="0" marL="0">
              <a:lnSpc>
                <a:spcPct val="102000"/>
              </a:lnSpc>
              <a:buNone/>
            </a:pPr>
            <a:r>
              <a:rPr lang="en-US" sz="1250" b="1" dirty="0">
                <a:solidFill>
                  <a:srgbClr val="7A5080"/>
                </a:solidFill>
                <a:latin typeface="Calibri" pitchFamily="34" charset="0"/>
                <a:ea typeface="Calibri" pitchFamily="34" charset="-122"/>
                <a:cs typeface="Calibri" pitchFamily="34" charset="-120"/>
              </a:rPr>
              <a:t>Build a job-search agent</a:t>
            </a:r>
            <a:endParaRPr lang="en-US" sz="1250" dirty="0"/>
          </a:p>
          <a:p>
            <a:pPr algn="l" indent="0" marL="0">
              <a:lnSpc>
                <a:spcPct val="102000"/>
              </a:lnSpc>
              <a:buNone/>
            </a:pPr>
            <a:r>
              <a:rPr lang="en-US" sz="1250" dirty="0">
                <a:solidFill>
                  <a:srgbClr val="6B5A6E"/>
                </a:solidFill>
                <a:latin typeface="Calibri" pitchFamily="34" charset="0"/>
                <a:ea typeface="Calibri" pitchFamily="34" charset="-122"/>
                <a:cs typeface="Calibri" pitchFamily="34" charset="-120"/>
              </a:rPr>
              <a:t>It searches openings for you, so you stop doing it by hand.</a:t>
            </a:r>
            <a:endParaRPr lang="en-US" sz="1250" dirty="0"/>
          </a:p>
        </p:txBody>
      </p:sp>
      <p:sp>
        <p:nvSpPr>
          <p:cNvPr id="9" name="Shape 6"/>
          <p:cNvSpPr/>
          <p:nvPr/>
        </p:nvSpPr>
        <p:spPr>
          <a:xfrm>
            <a:off x="548640" y="2816352"/>
            <a:ext cx="475488" cy="475488"/>
          </a:xfrm>
          <a:prstGeom prst="ellipse">
            <a:avLst/>
          </a:prstGeom>
          <a:solidFill>
            <a:srgbClr val="6B8F6E"/>
          </a:solidFill>
          <a:ln/>
          <a:effectLst>
            <a:outerShdw sx="100000" sy="100000" kx="0" ky="0" algn="bl" rotWithShape="0" blurRad="88900" dist="38100" dir="8100000">
              <a:srgbClr val="000000">
                <a:alpha val="13000"/>
              </a:srgbClr>
            </a:outerShdw>
          </a:effectLst>
        </p:spPr>
      </p:sp>
      <p:pic>
        <p:nvPicPr>
          <p:cNvPr id="10" name="Image 1" descr="preencoded.png">    </p:cNvPr>
          <p:cNvPicPr>
            <a:picLocks noChangeAspect="1"/>
          </p:cNvPicPr>
          <p:nvPr/>
        </p:nvPicPr>
        <p:blipFill>
          <a:blip r:embed="rId2"/>
          <a:stretch>
            <a:fillRect/>
          </a:stretch>
        </p:blipFill>
        <p:spPr>
          <a:xfrm>
            <a:off x="677022" y="2944734"/>
            <a:ext cx="218724" cy="218724"/>
          </a:xfrm>
          <a:prstGeom prst="rect">
            <a:avLst/>
          </a:prstGeom>
        </p:spPr>
      </p:pic>
      <p:sp>
        <p:nvSpPr>
          <p:cNvPr id="11" name="Text 7"/>
          <p:cNvSpPr/>
          <p:nvPr/>
        </p:nvSpPr>
        <p:spPr>
          <a:xfrm>
            <a:off x="1207008" y="2752344"/>
            <a:ext cx="4297680" cy="658368"/>
          </a:xfrm>
          <a:prstGeom prst="rect">
            <a:avLst/>
          </a:prstGeom>
          <a:noFill/>
          <a:ln/>
        </p:spPr>
        <p:txBody>
          <a:bodyPr wrap="square" lIns="0" tIns="0" rIns="0" bIns="0" rtlCol="0" anchor="ctr"/>
          <a:lstStyle/>
          <a:p>
            <a:pPr algn="l" indent="0" marL="0">
              <a:lnSpc>
                <a:spcPct val="102000"/>
              </a:lnSpc>
              <a:buNone/>
            </a:pPr>
            <a:r>
              <a:rPr lang="en-US" sz="1250" b="1" dirty="0">
                <a:solidFill>
                  <a:srgbClr val="7A5080"/>
                </a:solidFill>
                <a:latin typeface="Calibri" pitchFamily="34" charset="0"/>
                <a:ea typeface="Calibri" pitchFamily="34" charset="-122"/>
                <a:cs typeface="Calibri" pitchFamily="34" charset="-120"/>
              </a:rPr>
              <a:t>Tailor YOUR resume with Render</a:t>
            </a:r>
            <a:endParaRPr lang="en-US" sz="1250" dirty="0"/>
          </a:p>
          <a:p>
            <a:pPr algn="l" indent="0" marL="0">
              <a:lnSpc>
                <a:spcPct val="102000"/>
              </a:lnSpc>
              <a:buNone/>
            </a:pPr>
            <a:r>
              <a:rPr lang="en-US" sz="1250" dirty="0">
                <a:solidFill>
                  <a:srgbClr val="6B5A6E"/>
                </a:solidFill>
                <a:latin typeface="Calibri" pitchFamily="34" charset="0"/>
                <a:ea typeface="Calibri" pitchFamily="34" charset="-122"/>
                <a:cs typeface="Calibri" pitchFamily="34" charset="-120"/>
              </a:rPr>
              <a:t>You wrote it, Render helps align it to a specific job posting.</a:t>
            </a:r>
            <a:endParaRPr lang="en-US" sz="1250" dirty="0"/>
          </a:p>
        </p:txBody>
      </p:sp>
      <p:sp>
        <p:nvSpPr>
          <p:cNvPr id="12" name="Shape 8"/>
          <p:cNvSpPr/>
          <p:nvPr/>
        </p:nvSpPr>
        <p:spPr>
          <a:xfrm>
            <a:off x="548640" y="3419856"/>
            <a:ext cx="475488" cy="475488"/>
          </a:xfrm>
          <a:prstGeom prst="ellipse">
            <a:avLst/>
          </a:prstGeom>
          <a:solidFill>
            <a:srgbClr val="C4929E"/>
          </a:solidFill>
          <a:ln/>
          <a:effectLst>
            <a:outerShdw sx="100000" sy="100000" kx="0" ky="0" algn="bl" rotWithShape="0" blurRad="88900" dist="38100" dir="8100000">
              <a:srgbClr val="000000">
                <a:alpha val="13000"/>
              </a:srgbClr>
            </a:outerShdw>
          </a:effectLst>
        </p:spPr>
      </p:sp>
      <p:pic>
        <p:nvPicPr>
          <p:cNvPr id="13" name="Image 2" descr="preencoded.png">    </p:cNvPr>
          <p:cNvPicPr>
            <a:picLocks noChangeAspect="1"/>
          </p:cNvPicPr>
          <p:nvPr/>
        </p:nvPicPr>
        <p:blipFill>
          <a:blip r:embed="rId3"/>
          <a:stretch>
            <a:fillRect/>
          </a:stretch>
        </p:blipFill>
        <p:spPr>
          <a:xfrm>
            <a:off x="677022" y="3548238"/>
            <a:ext cx="218724" cy="218724"/>
          </a:xfrm>
          <a:prstGeom prst="rect">
            <a:avLst/>
          </a:prstGeom>
        </p:spPr>
      </p:pic>
      <p:sp>
        <p:nvSpPr>
          <p:cNvPr id="14" name="Text 9"/>
          <p:cNvSpPr/>
          <p:nvPr/>
        </p:nvSpPr>
        <p:spPr>
          <a:xfrm>
            <a:off x="1207008" y="3355848"/>
            <a:ext cx="4297680" cy="658368"/>
          </a:xfrm>
          <a:prstGeom prst="rect">
            <a:avLst/>
          </a:prstGeom>
          <a:noFill/>
          <a:ln/>
        </p:spPr>
        <p:txBody>
          <a:bodyPr wrap="square" lIns="0" tIns="0" rIns="0" bIns="0" rtlCol="0" anchor="ctr"/>
          <a:lstStyle/>
          <a:p>
            <a:pPr algn="l" indent="0" marL="0">
              <a:lnSpc>
                <a:spcPct val="102000"/>
              </a:lnSpc>
              <a:buNone/>
            </a:pPr>
            <a:r>
              <a:rPr lang="en-US" sz="1250" b="1" dirty="0">
                <a:solidFill>
                  <a:srgbClr val="7A5080"/>
                </a:solidFill>
                <a:latin typeface="Calibri" pitchFamily="34" charset="0"/>
                <a:ea typeface="Calibri" pitchFamily="34" charset="-122"/>
                <a:cs typeface="Calibri" pitchFamily="34" charset="-120"/>
              </a:rPr>
              <a:t>Draft and refine prompts</a:t>
            </a:r>
            <a:endParaRPr lang="en-US" sz="1250" dirty="0"/>
          </a:p>
          <a:p>
            <a:pPr algn="l" indent="0" marL="0">
              <a:lnSpc>
                <a:spcPct val="102000"/>
              </a:lnSpc>
              <a:buNone/>
            </a:pPr>
            <a:r>
              <a:rPr lang="en-US" sz="1250" dirty="0">
                <a:solidFill>
                  <a:srgbClr val="6B5A6E"/>
                </a:solidFill>
                <a:latin typeface="Calibri" pitchFamily="34" charset="0"/>
                <a:ea typeface="Calibri" pitchFamily="34" charset="-122"/>
                <a:cs typeface="Calibri" pitchFamily="34" charset="-120"/>
              </a:rPr>
              <a:t>Get to a clear, useful ask faster, then keep iterating.</a:t>
            </a:r>
            <a:endParaRPr lang="en-US" sz="1250" dirty="0"/>
          </a:p>
        </p:txBody>
      </p:sp>
      <p:sp>
        <p:nvSpPr>
          <p:cNvPr id="15" name="Shape 10"/>
          <p:cNvSpPr/>
          <p:nvPr/>
        </p:nvSpPr>
        <p:spPr>
          <a:xfrm>
            <a:off x="548640" y="4023360"/>
            <a:ext cx="475488" cy="475488"/>
          </a:xfrm>
          <a:prstGeom prst="ellipse">
            <a:avLst/>
          </a:prstGeom>
          <a:solidFill>
            <a:srgbClr val="B8956A"/>
          </a:solidFill>
          <a:ln/>
          <a:effectLst>
            <a:outerShdw sx="100000" sy="100000" kx="0" ky="0" algn="bl" rotWithShape="0" blurRad="88900" dist="38100" dir="8100000">
              <a:srgbClr val="000000">
                <a:alpha val="13000"/>
              </a:srgbClr>
            </a:outerShdw>
          </a:effectLst>
        </p:spPr>
      </p:sp>
      <p:pic>
        <p:nvPicPr>
          <p:cNvPr id="16" name="Image 3" descr="preencoded.png">    </p:cNvPr>
          <p:cNvPicPr>
            <a:picLocks noChangeAspect="1"/>
          </p:cNvPicPr>
          <p:nvPr/>
        </p:nvPicPr>
        <p:blipFill>
          <a:blip r:embed="rId4"/>
          <a:stretch>
            <a:fillRect/>
          </a:stretch>
        </p:blipFill>
        <p:spPr>
          <a:xfrm>
            <a:off x="677022" y="4151742"/>
            <a:ext cx="218724" cy="218724"/>
          </a:xfrm>
          <a:prstGeom prst="rect">
            <a:avLst/>
          </a:prstGeom>
        </p:spPr>
      </p:pic>
      <p:sp>
        <p:nvSpPr>
          <p:cNvPr id="17" name="Text 11"/>
          <p:cNvSpPr/>
          <p:nvPr/>
        </p:nvSpPr>
        <p:spPr>
          <a:xfrm>
            <a:off x="1207008" y="3959352"/>
            <a:ext cx="4297680" cy="658368"/>
          </a:xfrm>
          <a:prstGeom prst="rect">
            <a:avLst/>
          </a:prstGeom>
          <a:noFill/>
          <a:ln/>
        </p:spPr>
        <p:txBody>
          <a:bodyPr wrap="square" lIns="0" tIns="0" rIns="0" bIns="0" rtlCol="0" anchor="ctr"/>
          <a:lstStyle/>
          <a:p>
            <a:pPr algn="l" indent="0" marL="0">
              <a:lnSpc>
                <a:spcPct val="102000"/>
              </a:lnSpc>
              <a:buNone/>
            </a:pPr>
            <a:r>
              <a:rPr lang="en-US" sz="1250" b="1" dirty="0">
                <a:solidFill>
                  <a:srgbClr val="7A5080"/>
                </a:solidFill>
                <a:latin typeface="Calibri" pitchFamily="34" charset="0"/>
                <a:ea typeface="Calibri" pitchFamily="34" charset="-122"/>
                <a:cs typeface="Calibri" pitchFamily="34" charset="-120"/>
              </a:rPr>
              <a:t>Stay organized</a:t>
            </a:r>
            <a:endParaRPr lang="en-US" sz="1250" dirty="0"/>
          </a:p>
          <a:p>
            <a:pPr algn="l" indent="0" marL="0">
              <a:lnSpc>
                <a:spcPct val="102000"/>
              </a:lnSpc>
              <a:buNone/>
            </a:pPr>
            <a:r>
              <a:rPr lang="en-US" sz="1250" dirty="0">
                <a:solidFill>
                  <a:srgbClr val="6B5A6E"/>
                </a:solidFill>
                <a:latin typeface="Calibri" pitchFamily="34" charset="0"/>
                <a:ea typeface="Calibri" pitchFamily="34" charset="-122"/>
                <a:cs typeface="Calibri" pitchFamily="34" charset="-120"/>
              </a:rPr>
              <a:t>Track where you are and what is next across the whole search.</a:t>
            </a:r>
            <a:endParaRPr lang="en-US" sz="1250" dirty="0"/>
          </a:p>
        </p:txBody>
      </p:sp>
      <p:sp>
        <p:nvSpPr>
          <p:cNvPr id="18" name="Shape 12"/>
          <p:cNvSpPr/>
          <p:nvPr/>
        </p:nvSpPr>
        <p:spPr>
          <a:xfrm>
            <a:off x="5989320" y="2148840"/>
            <a:ext cx="2606040" cy="2468880"/>
          </a:xfrm>
          <a:prstGeom prst="roundRect">
            <a:avLst>
              <a:gd name="adj" fmla="val 3704"/>
            </a:avLst>
          </a:prstGeom>
          <a:solidFill>
            <a:srgbClr val="5C3A63"/>
          </a:solidFill>
          <a:ln/>
          <a:effectLst>
            <a:outerShdw sx="100000" sy="100000" kx="0" ky="0" algn="bl" rotWithShape="0" blurRad="88900" dist="38100" dir="8100000">
              <a:srgbClr val="000000">
                <a:alpha val="13000"/>
              </a:srgbClr>
            </a:outerShdw>
          </a:effectLst>
        </p:spPr>
      </p:sp>
      <p:sp>
        <p:nvSpPr>
          <p:cNvPr id="19" name="Shape 13"/>
          <p:cNvSpPr/>
          <p:nvPr/>
        </p:nvSpPr>
        <p:spPr>
          <a:xfrm>
            <a:off x="7040880" y="2423160"/>
            <a:ext cx="502920" cy="502920"/>
          </a:xfrm>
          <a:prstGeom prst="ellipse">
            <a:avLst/>
          </a:prstGeom>
          <a:solidFill>
            <a:srgbClr val="B8956A"/>
          </a:solidFill>
          <a:ln/>
          <a:effectLst>
            <a:outerShdw sx="100000" sy="100000" kx="0" ky="0" algn="bl" rotWithShape="0" blurRad="88900" dist="38100" dir="8100000">
              <a:srgbClr val="000000">
                <a:alpha val="13000"/>
              </a:srgbClr>
            </a:outerShdw>
          </a:effectLst>
        </p:spPr>
      </p:sp>
      <p:pic>
        <p:nvPicPr>
          <p:cNvPr id="20" name="Image 4" descr="preencoded.png">    </p:cNvPr>
          <p:cNvPicPr>
            <a:picLocks noChangeAspect="1"/>
          </p:cNvPicPr>
          <p:nvPr/>
        </p:nvPicPr>
        <p:blipFill>
          <a:blip r:embed="rId5"/>
          <a:stretch>
            <a:fillRect/>
          </a:stretch>
        </p:blipFill>
        <p:spPr>
          <a:xfrm>
            <a:off x="7176668" y="2558948"/>
            <a:ext cx="231343" cy="231343"/>
          </a:xfrm>
          <a:prstGeom prst="rect">
            <a:avLst/>
          </a:prstGeom>
        </p:spPr>
      </p:pic>
      <p:sp>
        <p:nvSpPr>
          <p:cNvPr id="21" name="Text 14"/>
          <p:cNvSpPr/>
          <p:nvPr/>
        </p:nvSpPr>
        <p:spPr>
          <a:xfrm>
            <a:off x="6217920" y="3035808"/>
            <a:ext cx="2194560" cy="320040"/>
          </a:xfrm>
          <a:prstGeom prst="rect">
            <a:avLst/>
          </a:prstGeom>
          <a:noFill/>
          <a:ln/>
        </p:spPr>
        <p:txBody>
          <a:bodyPr wrap="square" lIns="0" tIns="0" rIns="0" bIns="0" rtlCol="0" anchor="ctr"/>
          <a:lstStyle/>
          <a:p>
            <a:pPr algn="ctr" indent="0" marL="0">
              <a:buNone/>
            </a:pPr>
            <a:r>
              <a:rPr lang="en-US" sz="1200" b="1" spc="100" kern="0" dirty="0">
                <a:solidFill>
                  <a:srgbClr val="C4929E"/>
                </a:solidFill>
                <a:latin typeface="Calibri" pitchFamily="34" charset="0"/>
                <a:ea typeface="Calibri" pitchFamily="34" charset="-122"/>
                <a:cs typeface="Calibri" pitchFamily="34" charset="-120"/>
              </a:rPr>
              <a:t>The result</a:t>
            </a:r>
            <a:endParaRPr lang="en-US" sz="1200" dirty="0"/>
          </a:p>
        </p:txBody>
      </p:sp>
      <p:sp>
        <p:nvSpPr>
          <p:cNvPr id="22" name="Text 15"/>
          <p:cNvSpPr/>
          <p:nvPr/>
        </p:nvSpPr>
        <p:spPr>
          <a:xfrm>
            <a:off x="6126480" y="3337560"/>
            <a:ext cx="2331720" cy="1097280"/>
          </a:xfrm>
          <a:prstGeom prst="rect">
            <a:avLst/>
          </a:prstGeom>
          <a:noFill/>
          <a:ln/>
        </p:spPr>
        <p:txBody>
          <a:bodyPr wrap="square" lIns="0" tIns="0" rIns="0" bIns="0" rtlCol="0" anchor="t"/>
          <a:lstStyle/>
          <a:p>
            <a:pPr algn="ctr" indent="0" marL="0">
              <a:lnSpc>
                <a:spcPct val="105000"/>
              </a:lnSpc>
              <a:buNone/>
            </a:pPr>
            <a:r>
              <a:rPr lang="en-US" sz="2000" b="1" dirty="0">
                <a:solidFill>
                  <a:srgbClr val="FFFFFF"/>
                </a:solidFill>
                <a:latin typeface="Georgia" pitchFamily="34" charset="0"/>
                <a:ea typeface="Georgia" pitchFamily="34" charset="-122"/>
                <a:cs typeface="Georgia" pitchFamily="34" charset="-120"/>
              </a:rPr>
              <a:t>More time to be</a:t>
            </a:r>
            <a:endParaRPr lang="en-US" sz="2000" dirty="0"/>
          </a:p>
          <a:p>
            <a:pPr algn="ctr" indent="0" marL="0">
              <a:lnSpc>
                <a:spcPct val="105000"/>
              </a:lnSpc>
              <a:buNone/>
            </a:pPr>
            <a:r>
              <a:rPr lang="en-US" sz="2000" b="1" dirty="0">
                <a:solidFill>
                  <a:srgbClr val="FFFFFF"/>
                </a:solidFill>
                <a:latin typeface="Georgia" pitchFamily="34" charset="0"/>
                <a:ea typeface="Georgia" pitchFamily="34" charset="-122"/>
                <a:cs typeface="Georgia" pitchFamily="34" charset="-120"/>
              </a:rPr>
              <a:t>creative, less</a:t>
            </a:r>
            <a:endParaRPr lang="en-US" sz="2000" dirty="0"/>
          </a:p>
          <a:p>
            <a:pPr algn="ctr" indent="0" marL="0">
              <a:lnSpc>
                <a:spcPct val="105000"/>
              </a:lnSpc>
              <a:buNone/>
            </a:pPr>
            <a:r>
              <a:rPr lang="en-US" sz="2000" b="1" dirty="0">
                <a:solidFill>
                  <a:srgbClr val="FFFFFF"/>
                </a:solidFill>
                <a:latin typeface="Georgia" pitchFamily="34" charset="0"/>
                <a:ea typeface="Georgia" pitchFamily="34" charset="-122"/>
                <a:cs typeface="Georgia" pitchFamily="34" charset="-120"/>
              </a:rPr>
              <a:t>busywork.</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7A5080"/>
          </a:solidFill>
          <a:ln/>
        </p:spPr>
      </p:sp>
      <p:sp>
        <p:nvSpPr>
          <p:cNvPr id="3" name="Text 1"/>
          <p:cNvSpPr/>
          <p:nvPr/>
        </p:nvSpPr>
        <p:spPr>
          <a:xfrm>
            <a:off x="548640" y="384048"/>
            <a:ext cx="8046720" cy="274320"/>
          </a:xfrm>
          <a:prstGeom prst="rect">
            <a:avLst/>
          </a:prstGeom>
          <a:noFill/>
          <a:ln/>
        </p:spPr>
        <p:txBody>
          <a:bodyPr wrap="square" lIns="0" tIns="0" rIns="0" bIns="0" rtlCol="0" anchor="ctr"/>
          <a:lstStyle/>
          <a:p>
            <a:pPr algn="l" indent="0" marL="0">
              <a:buNone/>
            </a:pPr>
            <a:r>
              <a:rPr lang="en-US" sz="1200" b="1" spc="200" kern="0" dirty="0">
                <a:solidFill>
                  <a:srgbClr val="B8956A"/>
                </a:solidFill>
                <a:latin typeface="Calibri" pitchFamily="34" charset="0"/>
                <a:ea typeface="Calibri" pitchFamily="34" charset="-122"/>
                <a:cs typeface="Calibri" pitchFamily="34" charset="-120"/>
              </a:rPr>
              <a:t>THE MARKET</a:t>
            </a:r>
            <a:endParaRPr lang="en-US" sz="1200" dirty="0"/>
          </a:p>
        </p:txBody>
      </p:sp>
      <p:sp>
        <p:nvSpPr>
          <p:cNvPr id="4" name="Text 2"/>
          <p:cNvSpPr/>
          <p:nvPr/>
        </p:nvSpPr>
        <p:spPr>
          <a:xfrm>
            <a:off x="548640" y="658368"/>
            <a:ext cx="8046720" cy="868680"/>
          </a:xfrm>
          <a:prstGeom prst="rect">
            <a:avLst/>
          </a:prstGeom>
          <a:noFill/>
          <a:ln/>
        </p:spPr>
        <p:txBody>
          <a:bodyPr wrap="square" lIns="0" tIns="0" rIns="0" bIns="0" rtlCol="0" anchor="t"/>
          <a:lstStyle/>
          <a:p>
            <a:pPr algn="l" indent="0" marL="0">
              <a:buNone/>
            </a:pPr>
            <a:r>
              <a:rPr lang="en-US" sz="3200" b="1" dirty="0">
                <a:solidFill>
                  <a:srgbClr val="7A5080"/>
                </a:solidFill>
                <a:latin typeface="Georgia" pitchFamily="34" charset="0"/>
                <a:ea typeface="Georgia" pitchFamily="34" charset="-122"/>
                <a:cs typeface="Georgia" pitchFamily="34" charset="-120"/>
              </a:rPr>
              <a:t>Industry wants this</a:t>
            </a:r>
            <a:endParaRPr lang="en-US" sz="3200" dirty="0"/>
          </a:p>
        </p:txBody>
      </p:sp>
      <p:sp>
        <p:nvSpPr>
          <p:cNvPr id="5" name="Shape 3"/>
          <p:cNvSpPr/>
          <p:nvPr/>
        </p:nvSpPr>
        <p:spPr>
          <a:xfrm>
            <a:off x="548640" y="1645920"/>
            <a:ext cx="3794760" cy="1691640"/>
          </a:xfrm>
          <a:prstGeom prst="roundRect">
            <a:avLst>
              <a:gd name="adj" fmla="val 4324"/>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6" name="Shape 4"/>
          <p:cNvSpPr/>
          <p:nvPr/>
        </p:nvSpPr>
        <p:spPr>
          <a:xfrm>
            <a:off x="548640" y="1645920"/>
            <a:ext cx="109728" cy="1691640"/>
          </a:xfrm>
          <a:prstGeom prst="rect">
            <a:avLst/>
          </a:prstGeom>
          <a:solidFill>
            <a:srgbClr val="7A5080"/>
          </a:solidFill>
          <a:ln/>
        </p:spPr>
      </p:sp>
      <p:sp>
        <p:nvSpPr>
          <p:cNvPr id="7" name="Text 5"/>
          <p:cNvSpPr/>
          <p:nvPr/>
        </p:nvSpPr>
        <p:spPr>
          <a:xfrm>
            <a:off x="868680" y="1810512"/>
            <a:ext cx="3246120" cy="777240"/>
          </a:xfrm>
          <a:prstGeom prst="rect">
            <a:avLst/>
          </a:prstGeom>
          <a:noFill/>
          <a:ln/>
        </p:spPr>
        <p:txBody>
          <a:bodyPr wrap="square" lIns="0" tIns="0" rIns="0" bIns="0" rtlCol="0" anchor="ctr"/>
          <a:lstStyle/>
          <a:p>
            <a:pPr algn="l" indent="0" marL="0">
              <a:buNone/>
            </a:pPr>
            <a:r>
              <a:rPr lang="en-US" sz="5000" b="1" dirty="0">
                <a:solidFill>
                  <a:srgbClr val="7A5080"/>
                </a:solidFill>
                <a:latin typeface="Georgia" pitchFamily="34" charset="0"/>
                <a:ea typeface="Georgia" pitchFamily="34" charset="-122"/>
                <a:cs typeface="Georgia" pitchFamily="34" charset="-120"/>
              </a:rPr>
              <a:t>~16%</a:t>
            </a:r>
            <a:endParaRPr lang="en-US" sz="5000" dirty="0"/>
          </a:p>
        </p:txBody>
      </p:sp>
      <p:sp>
        <p:nvSpPr>
          <p:cNvPr id="8" name="Text 6"/>
          <p:cNvSpPr/>
          <p:nvPr/>
        </p:nvSpPr>
        <p:spPr>
          <a:xfrm>
            <a:off x="886968" y="2606040"/>
            <a:ext cx="3200400" cy="658368"/>
          </a:xfrm>
          <a:prstGeom prst="rect">
            <a:avLst/>
          </a:prstGeom>
          <a:noFill/>
          <a:ln/>
        </p:spPr>
        <p:txBody>
          <a:bodyPr wrap="square" lIns="0" tIns="0" rIns="0" bIns="0" rtlCol="0" anchor="t"/>
          <a:lstStyle/>
          <a:p>
            <a:pPr algn="l" indent="0" marL="0">
              <a:lnSpc>
                <a:spcPct val="105000"/>
              </a:lnSpc>
              <a:buNone/>
            </a:pPr>
            <a:r>
              <a:rPr lang="en-US" sz="1250" dirty="0">
                <a:solidFill>
                  <a:srgbClr val="6B5A6E"/>
                </a:solidFill>
                <a:latin typeface="Calibri" pitchFamily="34" charset="0"/>
                <a:ea typeface="Calibri" pitchFamily="34" charset="-122"/>
                <a:cs typeface="Calibri" pitchFamily="34" charset="-120"/>
              </a:rPr>
              <a:t>projected growth this decade in multimedia art and animation jobs, driven largely by AI and automation</a:t>
            </a:r>
            <a:endParaRPr lang="en-US" sz="1250" dirty="0"/>
          </a:p>
        </p:txBody>
      </p:sp>
      <p:sp>
        <p:nvSpPr>
          <p:cNvPr id="9" name="Shape 7"/>
          <p:cNvSpPr/>
          <p:nvPr/>
        </p:nvSpPr>
        <p:spPr>
          <a:xfrm>
            <a:off x="4800600" y="1645920"/>
            <a:ext cx="3794760" cy="1691640"/>
          </a:xfrm>
          <a:prstGeom prst="roundRect">
            <a:avLst>
              <a:gd name="adj" fmla="val 4324"/>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10" name="Shape 8"/>
          <p:cNvSpPr/>
          <p:nvPr/>
        </p:nvSpPr>
        <p:spPr>
          <a:xfrm>
            <a:off x="4800600" y="1645920"/>
            <a:ext cx="109728" cy="1691640"/>
          </a:xfrm>
          <a:prstGeom prst="rect">
            <a:avLst/>
          </a:prstGeom>
          <a:solidFill>
            <a:srgbClr val="6B8F6E"/>
          </a:solidFill>
          <a:ln/>
        </p:spPr>
      </p:sp>
      <p:sp>
        <p:nvSpPr>
          <p:cNvPr id="11" name="Text 9"/>
          <p:cNvSpPr/>
          <p:nvPr/>
        </p:nvSpPr>
        <p:spPr>
          <a:xfrm>
            <a:off x="5120640" y="1810512"/>
            <a:ext cx="3246120" cy="777240"/>
          </a:xfrm>
          <a:prstGeom prst="rect">
            <a:avLst/>
          </a:prstGeom>
          <a:noFill/>
          <a:ln/>
        </p:spPr>
        <p:txBody>
          <a:bodyPr wrap="square" lIns="0" tIns="0" rIns="0" bIns="0" rtlCol="0" anchor="ctr"/>
          <a:lstStyle/>
          <a:p>
            <a:pPr algn="l" indent="0" marL="0">
              <a:buNone/>
            </a:pPr>
            <a:r>
              <a:rPr lang="en-US" sz="5000" b="1" dirty="0">
                <a:solidFill>
                  <a:srgbClr val="6B8F6E"/>
                </a:solidFill>
                <a:latin typeface="Georgia" pitchFamily="34" charset="0"/>
                <a:ea typeface="Georgia" pitchFamily="34" charset="-122"/>
                <a:cs typeface="Georgia" pitchFamily="34" charset="-120"/>
              </a:rPr>
              <a:t>~15%</a:t>
            </a:r>
            <a:endParaRPr lang="en-US" sz="5000" dirty="0"/>
          </a:p>
        </p:txBody>
      </p:sp>
      <p:sp>
        <p:nvSpPr>
          <p:cNvPr id="12" name="Text 10"/>
          <p:cNvSpPr/>
          <p:nvPr/>
        </p:nvSpPr>
        <p:spPr>
          <a:xfrm>
            <a:off x="5138928" y="2606040"/>
            <a:ext cx="3200400" cy="658368"/>
          </a:xfrm>
          <a:prstGeom prst="rect">
            <a:avLst/>
          </a:prstGeom>
          <a:noFill/>
          <a:ln/>
        </p:spPr>
        <p:txBody>
          <a:bodyPr wrap="square" lIns="0" tIns="0" rIns="0" bIns="0" rtlCol="0" anchor="t"/>
          <a:lstStyle/>
          <a:p>
            <a:pPr algn="l" indent="0" marL="0">
              <a:lnSpc>
                <a:spcPct val="105000"/>
              </a:lnSpc>
              <a:buNone/>
            </a:pPr>
            <a:r>
              <a:rPr lang="en-US" sz="1250" dirty="0">
                <a:solidFill>
                  <a:srgbClr val="6B5A6E"/>
                </a:solidFill>
                <a:latin typeface="Calibri" pitchFamily="34" charset="0"/>
                <a:ea typeface="Calibri" pitchFamily="34" charset="-122"/>
                <a:cs typeface="Calibri" pitchFamily="34" charset="-120"/>
              </a:rPr>
              <a:t>estimated yearly growth in AI-enhanced design and UX roles</a:t>
            </a:r>
            <a:endParaRPr lang="en-US" sz="1250" dirty="0"/>
          </a:p>
        </p:txBody>
      </p:sp>
      <p:sp>
        <p:nvSpPr>
          <p:cNvPr id="13" name="Shape 11"/>
          <p:cNvSpPr/>
          <p:nvPr/>
        </p:nvSpPr>
        <p:spPr>
          <a:xfrm>
            <a:off x="548640" y="3611880"/>
            <a:ext cx="457200" cy="457200"/>
          </a:xfrm>
          <a:prstGeom prst="ellipse">
            <a:avLst/>
          </a:prstGeom>
          <a:solidFill>
            <a:srgbClr val="B8956A"/>
          </a:solidFill>
          <a:ln/>
          <a:effectLst>
            <a:outerShdw sx="100000" sy="100000" kx="0" ky="0" algn="bl" rotWithShape="0" blurRad="88900" dist="38100" dir="8100000">
              <a:srgbClr val="000000">
                <a:alpha val="13000"/>
              </a:srgbClr>
            </a:outerShdw>
          </a:effectLst>
        </p:spPr>
      </p:sp>
      <p:pic>
        <p:nvPicPr>
          <p:cNvPr id="14" name="Image 0" descr="preencoded.png">    </p:cNvPr>
          <p:cNvPicPr>
            <a:picLocks noChangeAspect="1"/>
          </p:cNvPicPr>
          <p:nvPr/>
        </p:nvPicPr>
        <p:blipFill>
          <a:blip r:embed="rId1"/>
          <a:stretch>
            <a:fillRect/>
          </a:stretch>
        </p:blipFill>
        <p:spPr>
          <a:xfrm>
            <a:off x="672084" y="3735324"/>
            <a:ext cx="210312" cy="210312"/>
          </a:xfrm>
          <a:prstGeom prst="rect">
            <a:avLst/>
          </a:prstGeom>
        </p:spPr>
      </p:pic>
      <p:sp>
        <p:nvSpPr>
          <p:cNvPr id="15" name="Text 12"/>
          <p:cNvSpPr/>
          <p:nvPr/>
        </p:nvSpPr>
        <p:spPr>
          <a:xfrm>
            <a:off x="1188720" y="3566160"/>
            <a:ext cx="4937760" cy="548640"/>
          </a:xfrm>
          <a:prstGeom prst="rect">
            <a:avLst/>
          </a:prstGeom>
          <a:noFill/>
          <a:ln/>
        </p:spPr>
        <p:txBody>
          <a:bodyPr wrap="square" lIns="0" tIns="0" rIns="0" bIns="0" rtlCol="0" anchor="ctr"/>
          <a:lstStyle/>
          <a:p>
            <a:pPr algn="l" indent="0" marL="0">
              <a:buNone/>
            </a:pPr>
            <a:r>
              <a:rPr lang="en-US" sz="1350" dirty="0">
                <a:solidFill>
                  <a:srgbClr val="3A2E3F"/>
                </a:solidFill>
                <a:latin typeface="Calibri" pitchFamily="34" charset="0"/>
                <a:ea typeface="Calibri" pitchFamily="34" charset="-122"/>
                <a:cs typeface="Calibri" pitchFamily="34" charset="-120"/>
              </a:rPr>
              <a:t>“Prompting plus judgment” is now baseline literacy employers expect.</a:t>
            </a:r>
            <a:endParaRPr lang="en-US" sz="1350" dirty="0"/>
          </a:p>
        </p:txBody>
      </p:sp>
      <p:sp>
        <p:nvSpPr>
          <p:cNvPr id="16" name="Shape 13"/>
          <p:cNvSpPr/>
          <p:nvPr/>
        </p:nvSpPr>
        <p:spPr>
          <a:xfrm>
            <a:off x="548640" y="4178808"/>
            <a:ext cx="457200" cy="457200"/>
          </a:xfrm>
          <a:prstGeom prst="ellipse">
            <a:avLst/>
          </a:prstGeom>
          <a:solidFill>
            <a:srgbClr val="C4929E"/>
          </a:solidFill>
          <a:ln/>
          <a:effectLst>
            <a:outerShdw sx="100000" sy="100000" kx="0" ky="0" algn="bl" rotWithShape="0" blurRad="88900" dist="38100" dir="8100000">
              <a:srgbClr val="000000">
                <a:alpha val="13000"/>
              </a:srgbClr>
            </a:outerShdw>
          </a:effectLst>
        </p:spPr>
      </p:sp>
      <p:pic>
        <p:nvPicPr>
          <p:cNvPr id="17" name="Image 1" descr="preencoded.png">    </p:cNvPr>
          <p:cNvPicPr>
            <a:picLocks noChangeAspect="1"/>
          </p:cNvPicPr>
          <p:nvPr/>
        </p:nvPicPr>
        <p:blipFill>
          <a:blip r:embed="rId2"/>
          <a:stretch>
            <a:fillRect/>
          </a:stretch>
        </p:blipFill>
        <p:spPr>
          <a:xfrm>
            <a:off x="672084" y="4302252"/>
            <a:ext cx="210312" cy="210312"/>
          </a:xfrm>
          <a:prstGeom prst="rect">
            <a:avLst/>
          </a:prstGeom>
        </p:spPr>
      </p:pic>
      <p:sp>
        <p:nvSpPr>
          <p:cNvPr id="18" name="Text 14"/>
          <p:cNvSpPr/>
          <p:nvPr/>
        </p:nvSpPr>
        <p:spPr>
          <a:xfrm>
            <a:off x="1188720" y="4133088"/>
            <a:ext cx="4937760" cy="548640"/>
          </a:xfrm>
          <a:prstGeom prst="rect">
            <a:avLst/>
          </a:prstGeom>
          <a:noFill/>
          <a:ln/>
        </p:spPr>
        <p:txBody>
          <a:bodyPr wrap="square" lIns="0" tIns="0" rIns="0" bIns="0" rtlCol="0" anchor="ctr"/>
          <a:lstStyle/>
          <a:p>
            <a:pPr algn="l" indent="0" marL="0">
              <a:buNone/>
            </a:pPr>
            <a:r>
              <a:rPr lang="en-US" sz="1350" dirty="0">
                <a:solidFill>
                  <a:srgbClr val="3A2E3F"/>
                </a:solidFill>
                <a:latin typeface="Calibri" pitchFamily="34" charset="0"/>
                <a:ea typeface="Calibri" pitchFamily="34" charset="-122"/>
                <a:cs typeface="Calibri" pitchFamily="34" charset="-120"/>
              </a:rPr>
              <a:t>Designers who work alongside AI are in higher demand.</a:t>
            </a:r>
            <a:endParaRPr lang="en-US" sz="1350" dirty="0"/>
          </a:p>
        </p:txBody>
      </p:sp>
      <p:sp>
        <p:nvSpPr>
          <p:cNvPr id="19" name="Shape 15"/>
          <p:cNvSpPr/>
          <p:nvPr/>
        </p:nvSpPr>
        <p:spPr>
          <a:xfrm>
            <a:off x="6309360" y="3611880"/>
            <a:ext cx="2286000" cy="1143000"/>
          </a:xfrm>
          <a:prstGeom prst="roundRect">
            <a:avLst>
              <a:gd name="adj" fmla="val 6400"/>
            </a:avLst>
          </a:prstGeom>
          <a:solidFill>
            <a:srgbClr val="5C3A63"/>
          </a:solidFill>
          <a:ln/>
          <a:effectLst>
            <a:outerShdw sx="100000" sy="100000" kx="0" ky="0" algn="bl" rotWithShape="0" blurRad="88900" dist="38100" dir="8100000">
              <a:srgbClr val="000000">
                <a:alpha val="13000"/>
              </a:srgbClr>
            </a:outerShdw>
          </a:effectLst>
        </p:spPr>
      </p:sp>
      <p:sp>
        <p:nvSpPr>
          <p:cNvPr id="20" name="Text 16"/>
          <p:cNvSpPr/>
          <p:nvPr/>
        </p:nvSpPr>
        <p:spPr>
          <a:xfrm>
            <a:off x="6492240" y="3703320"/>
            <a:ext cx="1965960" cy="960120"/>
          </a:xfrm>
          <a:prstGeom prst="rect">
            <a:avLst/>
          </a:prstGeom>
          <a:noFill/>
          <a:ln/>
        </p:spPr>
        <p:txBody>
          <a:bodyPr wrap="square" lIns="0" tIns="0" rIns="0" bIns="0" rtlCol="0" anchor="ctr"/>
          <a:lstStyle/>
          <a:p>
            <a:pPr algn="l" indent="0" marL="0">
              <a:lnSpc>
                <a:spcPct val="105000"/>
              </a:lnSpc>
              <a:buNone/>
            </a:pPr>
            <a:r>
              <a:rPr lang="en-US" sz="1450" b="1" i="1" dirty="0">
                <a:solidFill>
                  <a:srgbClr val="FFFFFF"/>
                </a:solidFill>
                <a:latin typeface="Georgia" pitchFamily="34" charset="0"/>
                <a:ea typeface="Georgia" pitchFamily="34" charset="-122"/>
                <a:cs typeface="Georgia" pitchFamily="34" charset="-120"/>
              </a:rPr>
              <a:t>You graduate able to prove this, not just claim it.</a:t>
            </a:r>
            <a:endParaRPr lang="en-US" sz="1450" dirty="0"/>
          </a:p>
        </p:txBody>
      </p:sp>
      <p:sp>
        <p:nvSpPr>
          <p:cNvPr id="21" name="Text 17"/>
          <p:cNvSpPr/>
          <p:nvPr/>
        </p:nvSpPr>
        <p:spPr>
          <a:xfrm>
            <a:off x="548640" y="4828032"/>
            <a:ext cx="8046720" cy="256032"/>
          </a:xfrm>
          <a:prstGeom prst="rect">
            <a:avLst/>
          </a:prstGeom>
          <a:noFill/>
          <a:ln/>
        </p:spPr>
        <p:txBody>
          <a:bodyPr wrap="square" lIns="0" tIns="0" rIns="0" bIns="0" rtlCol="0" anchor="ctr"/>
          <a:lstStyle/>
          <a:p>
            <a:pPr algn="l" indent="0" marL="0">
              <a:buNone/>
            </a:pPr>
            <a:r>
              <a:rPr lang="en-US" sz="950" i="1" dirty="0">
                <a:solidFill>
                  <a:srgbClr val="6B5A6E"/>
                </a:solidFill>
                <a:latin typeface="Calibri" pitchFamily="34" charset="0"/>
                <a:ea typeface="Calibri" pitchFamily="34" charset="-122"/>
                <a:cs typeface="Calibri" pitchFamily="34" charset="-120"/>
              </a:rPr>
              <a:t>Figures are general industry and labor projections.</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7A5080"/>
          </a:solidFill>
          <a:ln/>
        </p:spPr>
      </p:sp>
      <p:sp>
        <p:nvSpPr>
          <p:cNvPr id="3" name="Text 1"/>
          <p:cNvSpPr/>
          <p:nvPr/>
        </p:nvSpPr>
        <p:spPr>
          <a:xfrm>
            <a:off x="548640" y="384048"/>
            <a:ext cx="8046720" cy="274320"/>
          </a:xfrm>
          <a:prstGeom prst="rect">
            <a:avLst/>
          </a:prstGeom>
          <a:noFill/>
          <a:ln/>
        </p:spPr>
        <p:txBody>
          <a:bodyPr wrap="square" lIns="0" tIns="0" rIns="0" bIns="0" rtlCol="0" anchor="ctr"/>
          <a:lstStyle/>
          <a:p>
            <a:pPr algn="l" indent="0" marL="0">
              <a:buNone/>
            </a:pPr>
            <a:r>
              <a:rPr lang="en-US" sz="1200" b="1" spc="200" kern="0" dirty="0">
                <a:solidFill>
                  <a:srgbClr val="B8956A"/>
                </a:solidFill>
                <a:latin typeface="Calibri" pitchFamily="34" charset="0"/>
                <a:ea typeface="Calibri" pitchFamily="34" charset="-122"/>
                <a:cs typeface="Calibri" pitchFamily="34" charset="-120"/>
              </a:rPr>
              <a:t>THE POINT</a:t>
            </a:r>
            <a:endParaRPr lang="en-US" sz="1200" dirty="0"/>
          </a:p>
        </p:txBody>
      </p:sp>
      <p:sp>
        <p:nvSpPr>
          <p:cNvPr id="4" name="Text 2"/>
          <p:cNvSpPr/>
          <p:nvPr/>
        </p:nvSpPr>
        <p:spPr>
          <a:xfrm>
            <a:off x="548640" y="658368"/>
            <a:ext cx="8046720" cy="868680"/>
          </a:xfrm>
          <a:prstGeom prst="rect">
            <a:avLst/>
          </a:prstGeom>
          <a:noFill/>
          <a:ln/>
        </p:spPr>
        <p:txBody>
          <a:bodyPr wrap="square" lIns="0" tIns="0" rIns="0" bIns="0" rtlCol="0" anchor="t"/>
          <a:lstStyle/>
          <a:p>
            <a:pPr algn="l" indent="0" marL="0">
              <a:buNone/>
            </a:pPr>
            <a:r>
              <a:rPr lang="en-US" sz="3200" b="1" dirty="0">
                <a:solidFill>
                  <a:srgbClr val="7A5080"/>
                </a:solidFill>
                <a:latin typeface="Georgia" pitchFamily="34" charset="0"/>
                <a:ea typeface="Georgia" pitchFamily="34" charset="-122"/>
                <a:cs typeface="Georgia" pitchFamily="34" charset="-120"/>
              </a:rPr>
              <a:t>The skill is YOU + AI</a:t>
            </a:r>
            <a:endParaRPr lang="en-US" sz="3200" dirty="0"/>
          </a:p>
        </p:txBody>
      </p:sp>
      <p:sp>
        <p:nvSpPr>
          <p:cNvPr id="5" name="Shape 3"/>
          <p:cNvSpPr/>
          <p:nvPr/>
        </p:nvSpPr>
        <p:spPr>
          <a:xfrm>
            <a:off x="548640" y="1691640"/>
            <a:ext cx="3794760" cy="2468880"/>
          </a:xfrm>
          <a:prstGeom prst="roundRect">
            <a:avLst>
              <a:gd name="adj" fmla="val 3704"/>
            </a:avLst>
          </a:prstGeom>
          <a:solidFill>
            <a:srgbClr val="7A5080"/>
          </a:solidFill>
          <a:ln/>
          <a:effectLst>
            <a:outerShdw sx="100000" sy="100000" kx="0" ky="0" algn="bl" rotWithShape="0" blurRad="88900" dist="38100" dir="8100000">
              <a:srgbClr val="000000">
                <a:alpha val="13000"/>
              </a:srgbClr>
            </a:outerShdw>
          </a:effectLst>
        </p:spPr>
      </p:sp>
      <p:sp>
        <p:nvSpPr>
          <p:cNvPr id="6" name="Shape 4"/>
          <p:cNvSpPr/>
          <p:nvPr/>
        </p:nvSpPr>
        <p:spPr>
          <a:xfrm>
            <a:off x="868680" y="1984248"/>
            <a:ext cx="731520" cy="731520"/>
          </a:xfrm>
          <a:prstGeom prst="ellipse">
            <a:avLst/>
          </a:prstGeom>
          <a:solidFill>
            <a:srgbClr val="B8956A"/>
          </a:solidFill>
          <a:ln/>
          <a:effectLst>
            <a:outerShdw sx="100000" sy="100000" kx="0" ky="0" algn="bl" rotWithShape="0" blurRad="88900" dist="38100" dir="8100000">
              <a:srgbClr val="000000">
                <a:alpha val="13000"/>
              </a:srgbClr>
            </a:outerShdw>
          </a:effectLst>
        </p:spPr>
      </p:sp>
      <p:pic>
        <p:nvPicPr>
          <p:cNvPr id="7" name="Image 0" descr="preencoded.png">    </p:cNvPr>
          <p:cNvPicPr>
            <a:picLocks noChangeAspect="1"/>
          </p:cNvPicPr>
          <p:nvPr/>
        </p:nvPicPr>
        <p:blipFill>
          <a:blip r:embed="rId1"/>
          <a:stretch>
            <a:fillRect/>
          </a:stretch>
        </p:blipFill>
        <p:spPr>
          <a:xfrm>
            <a:off x="1066190" y="2181758"/>
            <a:ext cx="336499" cy="336499"/>
          </a:xfrm>
          <a:prstGeom prst="rect">
            <a:avLst/>
          </a:prstGeom>
        </p:spPr>
      </p:pic>
      <p:sp>
        <p:nvSpPr>
          <p:cNvPr id="8" name="Text 5"/>
          <p:cNvSpPr/>
          <p:nvPr/>
        </p:nvSpPr>
        <p:spPr>
          <a:xfrm>
            <a:off x="1783080" y="2039112"/>
            <a:ext cx="2331720" cy="640080"/>
          </a:xfrm>
          <a:prstGeom prst="rect">
            <a:avLst/>
          </a:prstGeom>
          <a:noFill/>
          <a:ln/>
        </p:spPr>
        <p:txBody>
          <a:bodyPr wrap="square" lIns="0" tIns="0" rIns="0" bIns="0" rtlCol="0" anchor="ctr"/>
          <a:lstStyle/>
          <a:p>
            <a:pPr algn="l" indent="0" marL="0">
              <a:buNone/>
            </a:pPr>
            <a:r>
              <a:rPr lang="en-US" sz="1700" b="1" dirty="0">
                <a:solidFill>
                  <a:srgbClr val="FFFFFF"/>
                </a:solidFill>
                <a:latin typeface="Georgia" pitchFamily="34" charset="0"/>
                <a:ea typeface="Georgia" pitchFamily="34" charset="-122"/>
                <a:cs typeface="Georgia" pitchFamily="34" charset="-120"/>
              </a:rPr>
              <a:t>What only YOU bring</a:t>
            </a:r>
            <a:endParaRPr lang="en-US" sz="1700" dirty="0"/>
          </a:p>
        </p:txBody>
      </p:sp>
      <p:sp>
        <p:nvSpPr>
          <p:cNvPr id="9" name="Text 6"/>
          <p:cNvSpPr/>
          <p:nvPr/>
        </p:nvSpPr>
        <p:spPr>
          <a:xfrm>
            <a:off x="960120" y="2926080"/>
            <a:ext cx="3063240" cy="1097280"/>
          </a:xfrm>
          <a:prstGeom prst="rect">
            <a:avLst/>
          </a:prstGeom>
          <a:noFill/>
          <a:ln/>
        </p:spPr>
        <p:txBody>
          <a:bodyPr wrap="square" lIns="0" tIns="0" rIns="0" bIns="0" rtlCol="0" anchor="ctr"/>
          <a:lstStyle/>
          <a:p>
            <a:pPr algn="l" marL="342900" indent="-342900">
              <a:spcAft>
                <a:spcPts val="600"/>
              </a:spcAft>
              <a:buSzPct val="100000"/>
              <a:buChar char="•"/>
            </a:pPr>
            <a:r>
              <a:rPr lang="en-US" sz="1550" dirty="0">
                <a:solidFill>
                  <a:srgbClr val="F3E9F5"/>
                </a:solidFill>
                <a:latin typeface="Calibri" pitchFamily="34" charset="0"/>
                <a:ea typeface="Calibri" pitchFamily="34" charset="-122"/>
                <a:cs typeface="Calibri" pitchFamily="34" charset="-120"/>
              </a:rPr>
              <a:t>Taste</a:t>
            </a:r>
            <a:endParaRPr lang="en-US" sz="1550" dirty="0"/>
          </a:p>
          <a:p>
            <a:pPr algn="l" marL="342900" indent="-342900">
              <a:spcAft>
                <a:spcPts val="600"/>
              </a:spcAft>
              <a:buSzPct val="100000"/>
              <a:buChar char="•"/>
            </a:pPr>
            <a:r>
              <a:rPr lang="en-US" sz="1550" dirty="0">
                <a:solidFill>
                  <a:srgbClr val="F3E9F5"/>
                </a:solidFill>
                <a:latin typeface="Calibri" pitchFamily="34" charset="0"/>
                <a:ea typeface="Calibri" pitchFamily="34" charset="-122"/>
                <a:cs typeface="Calibri" pitchFamily="34" charset="-120"/>
              </a:rPr>
              <a:t>Judgment</a:t>
            </a:r>
            <a:endParaRPr lang="en-US" sz="1550" dirty="0"/>
          </a:p>
          <a:p>
            <a:pPr algn="l" marL="342900" indent="-342900">
              <a:spcAft>
                <a:spcPts val="600"/>
              </a:spcAft>
              <a:buSzPct val="100000"/>
              <a:buChar char="•"/>
            </a:pPr>
            <a:r>
              <a:rPr lang="en-US" sz="1550" dirty="0">
                <a:solidFill>
                  <a:srgbClr val="F3E9F5"/>
                </a:solidFill>
                <a:latin typeface="Calibri" pitchFamily="34" charset="0"/>
                <a:ea typeface="Calibri" pitchFamily="34" charset="-122"/>
                <a:cs typeface="Calibri" pitchFamily="34" charset="-120"/>
              </a:rPr>
              <a:t>Ideas</a:t>
            </a:r>
            <a:endParaRPr lang="en-US" sz="1550" dirty="0"/>
          </a:p>
          <a:p>
            <a:pPr algn="l" marL="342900" indent="-342900">
              <a:spcAft>
                <a:spcPts val="600"/>
              </a:spcAft>
              <a:buSzPct val="100000"/>
              <a:buChar char="•"/>
            </a:pPr>
            <a:r>
              <a:rPr lang="en-US" sz="1550" dirty="0">
                <a:solidFill>
                  <a:srgbClr val="F3E9F5"/>
                </a:solidFill>
                <a:latin typeface="Calibri" pitchFamily="34" charset="0"/>
                <a:ea typeface="Calibri" pitchFamily="34" charset="-122"/>
                <a:cs typeface="Calibri" pitchFamily="34" charset="-120"/>
              </a:rPr>
              <a:t>Creative direction</a:t>
            </a:r>
            <a:endParaRPr lang="en-US" sz="1550" dirty="0"/>
          </a:p>
        </p:txBody>
      </p:sp>
      <p:sp>
        <p:nvSpPr>
          <p:cNvPr id="10" name="Shape 7"/>
          <p:cNvSpPr/>
          <p:nvPr/>
        </p:nvSpPr>
        <p:spPr>
          <a:xfrm>
            <a:off x="4800600" y="1691640"/>
            <a:ext cx="3794760" cy="2468880"/>
          </a:xfrm>
          <a:prstGeom prst="roundRect">
            <a:avLst>
              <a:gd name="adj" fmla="val 3704"/>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11" name="Shape 8"/>
          <p:cNvSpPr/>
          <p:nvPr/>
        </p:nvSpPr>
        <p:spPr>
          <a:xfrm>
            <a:off x="5120640" y="1984248"/>
            <a:ext cx="731520" cy="731520"/>
          </a:xfrm>
          <a:prstGeom prst="ellipse">
            <a:avLst/>
          </a:prstGeom>
          <a:solidFill>
            <a:srgbClr val="6B8F6E"/>
          </a:solidFill>
          <a:ln/>
          <a:effectLst>
            <a:outerShdw sx="100000" sy="100000" kx="0" ky="0" algn="bl" rotWithShape="0" blurRad="88900" dist="38100" dir="8100000">
              <a:srgbClr val="000000">
                <a:alpha val="13000"/>
              </a:srgbClr>
            </a:outerShdw>
          </a:effectLst>
        </p:spPr>
      </p:sp>
      <p:pic>
        <p:nvPicPr>
          <p:cNvPr id="12" name="Image 1" descr="preencoded.png">    </p:cNvPr>
          <p:cNvPicPr>
            <a:picLocks noChangeAspect="1"/>
          </p:cNvPicPr>
          <p:nvPr/>
        </p:nvPicPr>
        <p:blipFill>
          <a:blip r:embed="rId2"/>
          <a:stretch>
            <a:fillRect/>
          </a:stretch>
        </p:blipFill>
        <p:spPr>
          <a:xfrm>
            <a:off x="5318150" y="2181758"/>
            <a:ext cx="336499" cy="336499"/>
          </a:xfrm>
          <a:prstGeom prst="rect">
            <a:avLst/>
          </a:prstGeom>
        </p:spPr>
      </p:pic>
      <p:sp>
        <p:nvSpPr>
          <p:cNvPr id="13" name="Text 9"/>
          <p:cNvSpPr/>
          <p:nvPr/>
        </p:nvSpPr>
        <p:spPr>
          <a:xfrm>
            <a:off x="6035040" y="2039112"/>
            <a:ext cx="2331720" cy="640080"/>
          </a:xfrm>
          <a:prstGeom prst="rect">
            <a:avLst/>
          </a:prstGeom>
          <a:noFill/>
          <a:ln/>
        </p:spPr>
        <p:txBody>
          <a:bodyPr wrap="square" lIns="0" tIns="0" rIns="0" bIns="0" rtlCol="0" anchor="ctr"/>
          <a:lstStyle/>
          <a:p>
            <a:pPr algn="l" indent="0" marL="0">
              <a:buNone/>
            </a:pPr>
            <a:r>
              <a:rPr lang="en-US" sz="1700" b="1" dirty="0">
                <a:solidFill>
                  <a:srgbClr val="7A5080"/>
                </a:solidFill>
                <a:latin typeface="Georgia" pitchFamily="34" charset="0"/>
                <a:ea typeface="Georgia" pitchFamily="34" charset="-122"/>
                <a:cs typeface="Georgia" pitchFamily="34" charset="-120"/>
              </a:rPr>
              <a:t>What AI handles</a:t>
            </a:r>
            <a:endParaRPr lang="en-US" sz="1700" dirty="0"/>
          </a:p>
        </p:txBody>
      </p:sp>
      <p:sp>
        <p:nvSpPr>
          <p:cNvPr id="14" name="Text 10"/>
          <p:cNvSpPr/>
          <p:nvPr/>
        </p:nvSpPr>
        <p:spPr>
          <a:xfrm>
            <a:off x="5212080" y="2926080"/>
            <a:ext cx="3017520" cy="1097280"/>
          </a:xfrm>
          <a:prstGeom prst="rect">
            <a:avLst/>
          </a:prstGeom>
          <a:noFill/>
          <a:ln/>
        </p:spPr>
        <p:txBody>
          <a:bodyPr wrap="square" lIns="0" tIns="0" rIns="0" bIns="0" rtlCol="0" anchor="t"/>
          <a:lstStyle/>
          <a:p>
            <a:pPr algn="l" indent="0" marL="0">
              <a:lnSpc>
                <a:spcPct val="115000"/>
              </a:lnSpc>
              <a:buNone/>
            </a:pPr>
            <a:r>
              <a:rPr lang="en-US" sz="1500" dirty="0">
                <a:solidFill>
                  <a:srgbClr val="3A2E3F"/>
                </a:solidFill>
                <a:latin typeface="Calibri" pitchFamily="34" charset="0"/>
                <a:ea typeface="Calibri" pitchFamily="34" charset="-122"/>
                <a:cs typeface="Calibri" pitchFamily="34" charset="-120"/>
              </a:rPr>
              <a:t>The grunt work, the repetitive sorting, searching, and reformatting that eats your time but does not need your imagination.</a:t>
            </a:r>
            <a:endParaRPr lang="en-US" sz="1500" dirty="0"/>
          </a:p>
        </p:txBody>
      </p:sp>
      <p:sp>
        <p:nvSpPr>
          <p:cNvPr id="15" name="Shape 11"/>
          <p:cNvSpPr/>
          <p:nvPr/>
        </p:nvSpPr>
        <p:spPr>
          <a:xfrm>
            <a:off x="548640" y="4370832"/>
            <a:ext cx="8046720" cy="566928"/>
          </a:xfrm>
          <a:prstGeom prst="roundRect">
            <a:avLst>
              <a:gd name="adj" fmla="val 9677"/>
            </a:avLst>
          </a:prstGeom>
          <a:solidFill>
            <a:srgbClr val="5C3A63"/>
          </a:solidFill>
          <a:ln/>
        </p:spPr>
      </p:sp>
      <p:sp>
        <p:nvSpPr>
          <p:cNvPr id="16" name="Text 12"/>
          <p:cNvSpPr/>
          <p:nvPr/>
        </p:nvSpPr>
        <p:spPr>
          <a:xfrm>
            <a:off x="548640" y="4370832"/>
            <a:ext cx="8046720" cy="566928"/>
          </a:xfrm>
          <a:prstGeom prst="rect">
            <a:avLst/>
          </a:prstGeom>
          <a:noFill/>
          <a:ln/>
        </p:spPr>
        <p:txBody>
          <a:bodyPr wrap="square" lIns="0" tIns="0" rIns="0" bIns="0" rtlCol="0" anchor="ctr"/>
          <a:lstStyle/>
          <a:p>
            <a:pPr algn="ctr" indent="0" marL="0">
              <a:buNone/>
            </a:pPr>
            <a:r>
              <a:rPr lang="en-US" sz="1600" b="1" dirty="0">
                <a:solidFill>
                  <a:srgbClr val="B8956A"/>
                </a:solidFill>
                <a:latin typeface="Georgia" pitchFamily="34" charset="0"/>
                <a:ea typeface="Georgia" pitchFamily="34" charset="-122"/>
                <a:cs typeface="Georgia" pitchFamily="34" charset="-120"/>
              </a:rPr>
              <a:t>Your value goes UP, not down. </a:t>
            </a:r>
            <a:pPr algn="ctr" indent="0" marL="0">
              <a:buNone/>
            </a:pPr>
            <a:r>
              <a:rPr lang="en-US" sz="1600" dirty="0">
                <a:solidFill>
                  <a:srgbClr val="FFFFFF"/>
                </a:solidFill>
                <a:latin typeface="Georgia" pitchFamily="34" charset="0"/>
                <a:ea typeface="Georgia" pitchFamily="34" charset="-122"/>
                <a:cs typeface="Georgia" pitchFamily="34" charset="-120"/>
              </a:rPr>
              <a:t>AI cannot do the human part. That is you.</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7A5080"/>
          </a:solidFill>
          <a:ln/>
        </p:spPr>
      </p:sp>
      <p:sp>
        <p:nvSpPr>
          <p:cNvPr id="3" name="Text 1"/>
          <p:cNvSpPr/>
          <p:nvPr/>
        </p:nvSpPr>
        <p:spPr>
          <a:xfrm>
            <a:off x="548640" y="384048"/>
            <a:ext cx="8046720" cy="274320"/>
          </a:xfrm>
          <a:prstGeom prst="rect">
            <a:avLst/>
          </a:prstGeom>
          <a:noFill/>
          <a:ln/>
        </p:spPr>
        <p:txBody>
          <a:bodyPr wrap="square" lIns="0" tIns="0" rIns="0" bIns="0" rtlCol="0" anchor="ctr"/>
          <a:lstStyle/>
          <a:p>
            <a:pPr algn="l" indent="0" marL="0">
              <a:buNone/>
            </a:pPr>
            <a:r>
              <a:rPr lang="en-US" sz="1200" b="1" spc="200" kern="0" dirty="0">
                <a:solidFill>
                  <a:srgbClr val="B8956A"/>
                </a:solidFill>
                <a:latin typeface="Calibri" pitchFamily="34" charset="0"/>
                <a:ea typeface="Calibri" pitchFamily="34" charset="-122"/>
                <a:cs typeface="Calibri" pitchFamily="34" charset="-120"/>
              </a:rPr>
              <a:t>YOUR TOOLKIT</a:t>
            </a:r>
            <a:endParaRPr lang="en-US" sz="1200" dirty="0"/>
          </a:p>
        </p:txBody>
      </p:sp>
      <p:sp>
        <p:nvSpPr>
          <p:cNvPr id="4" name="Text 2"/>
          <p:cNvSpPr/>
          <p:nvPr/>
        </p:nvSpPr>
        <p:spPr>
          <a:xfrm>
            <a:off x="548640" y="658368"/>
            <a:ext cx="8046720" cy="868680"/>
          </a:xfrm>
          <a:prstGeom prst="rect">
            <a:avLst/>
          </a:prstGeom>
          <a:noFill/>
          <a:ln/>
        </p:spPr>
        <p:txBody>
          <a:bodyPr wrap="square" lIns="0" tIns="0" rIns="0" bIns="0" rtlCol="0" anchor="t"/>
          <a:lstStyle/>
          <a:p>
            <a:pPr algn="l" indent="0" marL="0">
              <a:buNone/>
            </a:pPr>
            <a:r>
              <a:rPr lang="en-US" sz="3200" b="1" dirty="0">
                <a:solidFill>
                  <a:srgbClr val="7A5080"/>
                </a:solidFill>
                <a:latin typeface="Georgia" pitchFamily="34" charset="0"/>
                <a:ea typeface="Georgia" pitchFamily="34" charset="-122"/>
                <a:cs typeface="Georgia" pitchFamily="34" charset="-120"/>
              </a:rPr>
              <a:t>What you get from this class</a:t>
            </a:r>
            <a:endParaRPr lang="en-US" sz="3200" dirty="0"/>
          </a:p>
        </p:txBody>
      </p:sp>
      <p:sp>
        <p:nvSpPr>
          <p:cNvPr id="5" name="Shape 3"/>
          <p:cNvSpPr/>
          <p:nvPr/>
        </p:nvSpPr>
        <p:spPr>
          <a:xfrm>
            <a:off x="548640" y="1645920"/>
            <a:ext cx="3794760" cy="3063240"/>
          </a:xfrm>
          <a:prstGeom prst="roundRect">
            <a:avLst>
              <a:gd name="adj" fmla="val 2985"/>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6" name="Shape 4"/>
          <p:cNvSpPr/>
          <p:nvPr/>
        </p:nvSpPr>
        <p:spPr>
          <a:xfrm>
            <a:off x="548640" y="1645920"/>
            <a:ext cx="3794760" cy="109728"/>
          </a:xfrm>
          <a:prstGeom prst="rect">
            <a:avLst/>
          </a:prstGeom>
          <a:solidFill>
            <a:srgbClr val="7A5080"/>
          </a:solidFill>
          <a:ln/>
        </p:spPr>
      </p:sp>
      <p:sp>
        <p:nvSpPr>
          <p:cNvPr id="7" name="Shape 5"/>
          <p:cNvSpPr/>
          <p:nvPr/>
        </p:nvSpPr>
        <p:spPr>
          <a:xfrm>
            <a:off x="868680" y="2011680"/>
            <a:ext cx="777240" cy="777240"/>
          </a:xfrm>
          <a:prstGeom prst="ellipse">
            <a:avLst/>
          </a:prstGeom>
          <a:solidFill>
            <a:srgbClr val="7A5080"/>
          </a:solidFill>
          <a:ln/>
          <a:effectLst>
            <a:outerShdw sx="100000" sy="100000" kx="0" ky="0" algn="bl" rotWithShape="0" blurRad="88900" dist="38100" dir="8100000">
              <a:srgbClr val="000000">
                <a:alpha val="13000"/>
              </a:srgbClr>
            </a:outerShdw>
          </a:effectLst>
        </p:spPr>
      </p:sp>
      <p:pic>
        <p:nvPicPr>
          <p:cNvPr id="8" name="Image 0" descr="preencoded.png">    </p:cNvPr>
          <p:cNvPicPr>
            <a:picLocks noChangeAspect="1"/>
          </p:cNvPicPr>
          <p:nvPr/>
        </p:nvPicPr>
        <p:blipFill>
          <a:blip r:embed="rId1"/>
          <a:stretch>
            <a:fillRect/>
          </a:stretch>
        </p:blipFill>
        <p:spPr>
          <a:xfrm>
            <a:off x="1078535" y="2221535"/>
            <a:ext cx="357530" cy="357530"/>
          </a:xfrm>
          <a:prstGeom prst="rect">
            <a:avLst/>
          </a:prstGeom>
        </p:spPr>
      </p:pic>
      <p:sp>
        <p:nvSpPr>
          <p:cNvPr id="9" name="Text 6"/>
          <p:cNvSpPr/>
          <p:nvPr/>
        </p:nvSpPr>
        <p:spPr>
          <a:xfrm>
            <a:off x="1828800" y="2057400"/>
            <a:ext cx="2331720" cy="685800"/>
          </a:xfrm>
          <a:prstGeom prst="rect">
            <a:avLst/>
          </a:prstGeom>
          <a:noFill/>
          <a:ln/>
        </p:spPr>
        <p:txBody>
          <a:bodyPr wrap="square" lIns="0" tIns="0" rIns="0" bIns="0" rtlCol="0" anchor="ctr"/>
          <a:lstStyle/>
          <a:p>
            <a:pPr algn="l" indent="0" marL="0">
              <a:buNone/>
            </a:pPr>
            <a:r>
              <a:rPr lang="en-US" sz="2200" b="1" dirty="0">
                <a:solidFill>
                  <a:srgbClr val="7A5080"/>
                </a:solidFill>
                <a:latin typeface="Georgia" pitchFamily="34" charset="0"/>
                <a:ea typeface="Georgia" pitchFamily="34" charset="-122"/>
                <a:cs typeface="Georgia" pitchFamily="34" charset="-120"/>
              </a:rPr>
              <a:t>Render</a:t>
            </a:r>
            <a:endParaRPr lang="en-US" sz="2200" dirty="0"/>
          </a:p>
        </p:txBody>
      </p:sp>
      <p:sp>
        <p:nvSpPr>
          <p:cNvPr id="10" name="Text 7"/>
          <p:cNvSpPr/>
          <p:nvPr/>
        </p:nvSpPr>
        <p:spPr>
          <a:xfrm>
            <a:off x="914400" y="3017520"/>
            <a:ext cx="3108960" cy="1554480"/>
          </a:xfrm>
          <a:prstGeom prst="rect">
            <a:avLst/>
          </a:prstGeom>
          <a:noFill/>
          <a:ln/>
        </p:spPr>
        <p:txBody>
          <a:bodyPr wrap="square" lIns="0" tIns="0" rIns="0" bIns="0" rtlCol="0" anchor="t"/>
          <a:lstStyle/>
          <a:p>
            <a:pPr algn="l" indent="0" marL="0">
              <a:lnSpc>
                <a:spcPct val="115000"/>
              </a:lnSpc>
              <a:buNone/>
            </a:pPr>
            <a:r>
              <a:rPr lang="en-US" sz="1450" dirty="0">
                <a:solidFill>
                  <a:srgbClr val="3A2E3F"/>
                </a:solidFill>
                <a:latin typeface="Calibri" pitchFamily="34" charset="0"/>
                <a:ea typeface="Calibri" pitchFamily="34" charset="-122"/>
                <a:cs typeface="Calibri" pitchFamily="34" charset="-120"/>
              </a:rPr>
              <a:t>A tool Michelle built for you to track everything and run a successful job or freelance search. It reduces the stress of a hard process, and shows you where you are and where you are going.</a:t>
            </a:r>
            <a:endParaRPr lang="en-US" sz="1450" dirty="0"/>
          </a:p>
        </p:txBody>
      </p:sp>
      <p:sp>
        <p:nvSpPr>
          <p:cNvPr id="11" name="Shape 8"/>
          <p:cNvSpPr/>
          <p:nvPr/>
        </p:nvSpPr>
        <p:spPr>
          <a:xfrm>
            <a:off x="4800600" y="1645920"/>
            <a:ext cx="3794760" cy="3063240"/>
          </a:xfrm>
          <a:prstGeom prst="roundRect">
            <a:avLst>
              <a:gd name="adj" fmla="val 2985"/>
            </a:avLst>
          </a:prstGeom>
          <a:solidFill>
            <a:srgbClr val="5C3A63"/>
          </a:solidFill>
          <a:ln/>
          <a:effectLst>
            <a:outerShdw sx="100000" sy="100000" kx="0" ky="0" algn="bl" rotWithShape="0" blurRad="88900" dist="38100" dir="8100000">
              <a:srgbClr val="000000">
                <a:alpha val="13000"/>
              </a:srgbClr>
            </a:outerShdw>
          </a:effectLst>
        </p:spPr>
      </p:sp>
      <p:sp>
        <p:nvSpPr>
          <p:cNvPr id="12" name="Shape 9"/>
          <p:cNvSpPr/>
          <p:nvPr/>
        </p:nvSpPr>
        <p:spPr>
          <a:xfrm>
            <a:off x="4800600" y="1645920"/>
            <a:ext cx="3794760" cy="109728"/>
          </a:xfrm>
          <a:prstGeom prst="rect">
            <a:avLst/>
          </a:prstGeom>
          <a:solidFill>
            <a:srgbClr val="B8956A"/>
          </a:solidFill>
          <a:ln/>
        </p:spPr>
      </p:sp>
      <p:sp>
        <p:nvSpPr>
          <p:cNvPr id="13" name="Shape 10"/>
          <p:cNvSpPr/>
          <p:nvPr/>
        </p:nvSpPr>
        <p:spPr>
          <a:xfrm>
            <a:off x="5120640" y="2011680"/>
            <a:ext cx="777240" cy="777240"/>
          </a:xfrm>
          <a:prstGeom prst="ellipse">
            <a:avLst/>
          </a:prstGeom>
          <a:solidFill>
            <a:srgbClr val="B8956A"/>
          </a:solidFill>
          <a:ln/>
          <a:effectLst>
            <a:outerShdw sx="100000" sy="100000" kx="0" ky="0" algn="bl" rotWithShape="0" blurRad="88900" dist="38100" dir="8100000">
              <a:srgbClr val="000000">
                <a:alpha val="13000"/>
              </a:srgbClr>
            </a:outerShdw>
          </a:effectLst>
        </p:spPr>
      </p:sp>
      <p:pic>
        <p:nvPicPr>
          <p:cNvPr id="14" name="Image 1" descr="preencoded.png">    </p:cNvPr>
          <p:cNvPicPr>
            <a:picLocks noChangeAspect="1"/>
          </p:cNvPicPr>
          <p:nvPr/>
        </p:nvPicPr>
        <p:blipFill>
          <a:blip r:embed="rId2"/>
          <a:stretch>
            <a:fillRect/>
          </a:stretch>
        </p:blipFill>
        <p:spPr>
          <a:xfrm>
            <a:off x="5330495" y="2221535"/>
            <a:ext cx="357530" cy="357530"/>
          </a:xfrm>
          <a:prstGeom prst="rect">
            <a:avLst/>
          </a:prstGeom>
        </p:spPr>
      </p:pic>
      <p:sp>
        <p:nvSpPr>
          <p:cNvPr id="15" name="Text 11"/>
          <p:cNvSpPr/>
          <p:nvPr/>
        </p:nvSpPr>
        <p:spPr>
          <a:xfrm>
            <a:off x="6080760" y="2029968"/>
            <a:ext cx="2331720" cy="777240"/>
          </a:xfrm>
          <a:prstGeom prst="rect">
            <a:avLst/>
          </a:prstGeom>
          <a:noFill/>
          <a:ln/>
        </p:spPr>
        <p:txBody>
          <a:bodyPr wrap="square" lIns="0" tIns="0" rIns="0" bIns="0" rtlCol="0" anchor="ctr"/>
          <a:lstStyle/>
          <a:p>
            <a:pPr algn="l" indent="0" marL="0">
              <a:buNone/>
            </a:pPr>
            <a:r>
              <a:rPr lang="en-US" sz="2000" b="1" dirty="0">
                <a:solidFill>
                  <a:srgbClr val="FFFFFF"/>
                </a:solidFill>
                <a:latin typeface="Georgia" pitchFamily="34" charset="0"/>
                <a:ea typeface="Georgia" pitchFamily="34" charset="-122"/>
                <a:cs typeface="Georgia" pitchFamily="34" charset="-120"/>
              </a:rPr>
              <a:t>A portable career agent</a:t>
            </a:r>
            <a:endParaRPr lang="en-US" sz="2000" dirty="0"/>
          </a:p>
        </p:txBody>
      </p:sp>
      <p:sp>
        <p:nvSpPr>
          <p:cNvPr id="16" name="Text 12"/>
          <p:cNvSpPr/>
          <p:nvPr/>
        </p:nvSpPr>
        <p:spPr>
          <a:xfrm>
            <a:off x="5166360" y="3017520"/>
            <a:ext cx="3108960" cy="1554480"/>
          </a:xfrm>
          <a:prstGeom prst="rect">
            <a:avLst/>
          </a:prstGeom>
          <a:noFill/>
          <a:ln/>
        </p:spPr>
        <p:txBody>
          <a:bodyPr wrap="square" lIns="0" tIns="0" rIns="0" bIns="0" rtlCol="0" anchor="t"/>
          <a:lstStyle/>
          <a:p>
            <a:pPr algn="l" indent="0" marL="0">
              <a:lnSpc>
                <a:spcPct val="115000"/>
              </a:lnSpc>
              <a:buNone/>
            </a:pPr>
            <a:r>
              <a:rPr lang="en-US" sz="1450" dirty="0">
                <a:solidFill>
                  <a:srgbClr val="F3E9F5"/>
                </a:solidFill>
                <a:latin typeface="Calibri" pitchFamily="34" charset="0"/>
                <a:ea typeface="Calibri" pitchFamily="34" charset="-122"/>
                <a:cs typeface="Calibri" pitchFamily="34" charset="-120"/>
              </a:rPr>
              <a:t>You take it with you after college, to keep learning and honing your skills long past this class.</a:t>
            </a:r>
            <a:endParaRPr lang="en-US" sz="1450" dirty="0"/>
          </a:p>
        </p:txBody>
      </p:sp>
      <p:sp>
        <p:nvSpPr>
          <p:cNvPr id="17" name="Shape 13"/>
          <p:cNvSpPr/>
          <p:nvPr/>
        </p:nvSpPr>
        <p:spPr>
          <a:xfrm>
            <a:off x="4343400" y="2880360"/>
            <a:ext cx="457200" cy="457200"/>
          </a:xfrm>
          <a:prstGeom prst="ellipse">
            <a:avLst/>
          </a:prstGeom>
          <a:solidFill>
            <a:srgbClr val="B8956A"/>
          </a:solidFill>
          <a:ln/>
          <a:effectLst>
            <a:outerShdw sx="100000" sy="100000" kx="0" ky="0" algn="bl" rotWithShape="0" blurRad="88900" dist="38100" dir="8100000">
              <a:srgbClr val="000000">
                <a:alpha val="13000"/>
              </a:srgbClr>
            </a:outerShdw>
          </a:effectLst>
        </p:spPr>
      </p:sp>
      <p:sp>
        <p:nvSpPr>
          <p:cNvPr id="18" name="Text 14"/>
          <p:cNvSpPr/>
          <p:nvPr/>
        </p:nvSpPr>
        <p:spPr>
          <a:xfrm>
            <a:off x="4343400" y="2852928"/>
            <a:ext cx="457200" cy="457200"/>
          </a:xfrm>
          <a:prstGeom prst="rect">
            <a:avLst/>
          </a:prstGeom>
          <a:noFill/>
          <a:ln/>
        </p:spPr>
        <p:txBody>
          <a:bodyPr wrap="square" lIns="0" tIns="0" rIns="0" bIns="0" rtlCol="0" anchor="ctr"/>
          <a:lstStyle/>
          <a:p>
            <a:pPr algn="ctr" indent="0" marL="0">
              <a:buNone/>
            </a:pPr>
            <a:r>
              <a:rPr lang="en-US" sz="2400" b="1" dirty="0">
                <a:solidFill>
                  <a:srgbClr val="FFFFFF"/>
                </a:solidFill>
                <a:latin typeface="Georgia" pitchFamily="34" charset="0"/>
                <a:ea typeface="Georgia" pitchFamily="34" charset="-122"/>
                <a:cs typeface="Georgia" pitchFamily="34" charset="-120"/>
              </a:rPr>
              <a:t>+</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7A5080"/>
          </a:solidFill>
          <a:ln/>
        </p:spPr>
      </p:sp>
      <p:sp>
        <p:nvSpPr>
          <p:cNvPr id="3" name="Text 1"/>
          <p:cNvSpPr/>
          <p:nvPr/>
        </p:nvSpPr>
        <p:spPr>
          <a:xfrm>
            <a:off x="548640" y="384048"/>
            <a:ext cx="8046720" cy="274320"/>
          </a:xfrm>
          <a:prstGeom prst="rect">
            <a:avLst/>
          </a:prstGeom>
          <a:noFill/>
          <a:ln/>
        </p:spPr>
        <p:txBody>
          <a:bodyPr wrap="square" lIns="0" tIns="0" rIns="0" bIns="0" rtlCol="0" anchor="ctr"/>
          <a:lstStyle/>
          <a:p>
            <a:pPr algn="l" indent="0" marL="0">
              <a:buNone/>
            </a:pPr>
            <a:r>
              <a:rPr lang="en-US" sz="1200" b="1" spc="200" kern="0" dirty="0">
                <a:solidFill>
                  <a:srgbClr val="B8956A"/>
                </a:solidFill>
                <a:latin typeface="Calibri" pitchFamily="34" charset="0"/>
                <a:ea typeface="Calibri" pitchFamily="34" charset="-122"/>
                <a:cs typeface="Calibri" pitchFamily="34" charset="-120"/>
              </a:rPr>
              <a:t>AGREEMENTS</a:t>
            </a:r>
            <a:endParaRPr lang="en-US" sz="1200" dirty="0"/>
          </a:p>
        </p:txBody>
      </p:sp>
      <p:sp>
        <p:nvSpPr>
          <p:cNvPr id="4" name="Text 2"/>
          <p:cNvSpPr/>
          <p:nvPr/>
        </p:nvSpPr>
        <p:spPr>
          <a:xfrm>
            <a:off x="548640" y="658368"/>
            <a:ext cx="8046720" cy="868680"/>
          </a:xfrm>
          <a:prstGeom prst="rect">
            <a:avLst/>
          </a:prstGeom>
          <a:noFill/>
          <a:ln/>
        </p:spPr>
        <p:txBody>
          <a:bodyPr wrap="square" lIns="0" tIns="0" rIns="0" bIns="0" rtlCol="0" anchor="t"/>
          <a:lstStyle/>
          <a:p>
            <a:pPr algn="l" indent="0" marL="0">
              <a:buNone/>
            </a:pPr>
            <a:r>
              <a:rPr lang="en-US" sz="3200" b="1" dirty="0">
                <a:solidFill>
                  <a:srgbClr val="7A5080"/>
                </a:solidFill>
                <a:latin typeface="Georgia" pitchFamily="34" charset="0"/>
                <a:ea typeface="Georgia" pitchFamily="34" charset="-122"/>
                <a:cs typeface="Georgia" pitchFamily="34" charset="-120"/>
              </a:rPr>
              <a:t>Our ground rules</a:t>
            </a:r>
            <a:endParaRPr lang="en-US" sz="3200" dirty="0"/>
          </a:p>
        </p:txBody>
      </p:sp>
      <p:sp>
        <p:nvSpPr>
          <p:cNvPr id="5" name="Shape 3"/>
          <p:cNvSpPr/>
          <p:nvPr/>
        </p:nvSpPr>
        <p:spPr>
          <a:xfrm>
            <a:off x="640080" y="1783080"/>
            <a:ext cx="7315200" cy="566928"/>
          </a:xfrm>
          <a:prstGeom prst="roundRect">
            <a:avLst>
              <a:gd name="adj" fmla="val 9677"/>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6" name="Shape 4"/>
          <p:cNvSpPr/>
          <p:nvPr/>
        </p:nvSpPr>
        <p:spPr>
          <a:xfrm>
            <a:off x="804672" y="1883664"/>
            <a:ext cx="365760" cy="365760"/>
          </a:xfrm>
          <a:prstGeom prst="ellipse">
            <a:avLst/>
          </a:prstGeom>
          <a:solidFill>
            <a:srgbClr val="7A5080"/>
          </a:solidFill>
          <a:ln/>
          <a:effectLst>
            <a:outerShdw sx="100000" sy="100000" kx="0" ky="0" algn="bl" rotWithShape="0" blurRad="88900" dist="38100" dir="8100000">
              <a:srgbClr val="000000">
                <a:alpha val="13000"/>
              </a:srgbClr>
            </a:outerShdw>
          </a:effectLst>
        </p:spPr>
      </p:sp>
      <p:pic>
        <p:nvPicPr>
          <p:cNvPr id="7" name="Image 0" descr="preencoded.png">    </p:cNvPr>
          <p:cNvPicPr>
            <a:picLocks noChangeAspect="1"/>
          </p:cNvPicPr>
          <p:nvPr/>
        </p:nvPicPr>
        <p:blipFill>
          <a:blip r:embed="rId1"/>
          <a:stretch>
            <a:fillRect/>
          </a:stretch>
        </p:blipFill>
        <p:spPr>
          <a:xfrm>
            <a:off x="903427" y="1982419"/>
            <a:ext cx="168250" cy="168250"/>
          </a:xfrm>
          <a:prstGeom prst="rect">
            <a:avLst/>
          </a:prstGeom>
        </p:spPr>
      </p:pic>
      <p:sp>
        <p:nvSpPr>
          <p:cNvPr id="8" name="Text 5"/>
          <p:cNvSpPr/>
          <p:nvPr/>
        </p:nvSpPr>
        <p:spPr>
          <a:xfrm>
            <a:off x="1353312" y="1783080"/>
            <a:ext cx="6400800" cy="566928"/>
          </a:xfrm>
          <a:prstGeom prst="rect">
            <a:avLst/>
          </a:prstGeom>
          <a:noFill/>
          <a:ln/>
        </p:spPr>
        <p:txBody>
          <a:bodyPr wrap="square" lIns="0" tIns="0" rIns="0" bIns="0" rtlCol="0" anchor="ctr"/>
          <a:lstStyle/>
          <a:p>
            <a:pPr algn="l" indent="0" marL="0">
              <a:buNone/>
            </a:pPr>
            <a:r>
              <a:rPr lang="en-US" sz="1600" b="1" dirty="0">
                <a:solidFill>
                  <a:srgbClr val="3A2E3F"/>
                </a:solidFill>
                <a:latin typeface="Calibri" pitchFamily="34" charset="0"/>
                <a:ea typeface="Calibri" pitchFamily="34" charset="-122"/>
                <a:cs typeface="Calibri" pitchFamily="34" charset="-120"/>
              </a:rPr>
              <a:t>Use it as a partner, not a ghostwriter.</a:t>
            </a:r>
            <a:endParaRPr lang="en-US" sz="1600" dirty="0"/>
          </a:p>
        </p:txBody>
      </p:sp>
      <p:sp>
        <p:nvSpPr>
          <p:cNvPr id="9" name="Shape 6"/>
          <p:cNvSpPr/>
          <p:nvPr/>
        </p:nvSpPr>
        <p:spPr>
          <a:xfrm>
            <a:off x="640080" y="2496312"/>
            <a:ext cx="7315200" cy="566928"/>
          </a:xfrm>
          <a:prstGeom prst="roundRect">
            <a:avLst>
              <a:gd name="adj" fmla="val 9677"/>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10" name="Shape 7"/>
          <p:cNvSpPr/>
          <p:nvPr/>
        </p:nvSpPr>
        <p:spPr>
          <a:xfrm>
            <a:off x="804672" y="2596896"/>
            <a:ext cx="365760" cy="365760"/>
          </a:xfrm>
          <a:prstGeom prst="ellipse">
            <a:avLst/>
          </a:prstGeom>
          <a:solidFill>
            <a:srgbClr val="6B8F6E"/>
          </a:solidFill>
          <a:ln/>
          <a:effectLst>
            <a:outerShdw sx="100000" sy="100000" kx="0" ky="0" algn="bl" rotWithShape="0" blurRad="88900" dist="38100" dir="8100000">
              <a:srgbClr val="000000">
                <a:alpha val="13000"/>
              </a:srgbClr>
            </a:outerShdw>
          </a:effectLst>
        </p:spPr>
      </p:sp>
      <p:pic>
        <p:nvPicPr>
          <p:cNvPr id="11" name="Image 1" descr="preencoded.png">    </p:cNvPr>
          <p:cNvPicPr>
            <a:picLocks noChangeAspect="1"/>
          </p:cNvPicPr>
          <p:nvPr/>
        </p:nvPicPr>
        <p:blipFill>
          <a:blip r:embed="rId2"/>
          <a:stretch>
            <a:fillRect/>
          </a:stretch>
        </p:blipFill>
        <p:spPr>
          <a:xfrm>
            <a:off x="903427" y="2695651"/>
            <a:ext cx="168250" cy="168250"/>
          </a:xfrm>
          <a:prstGeom prst="rect">
            <a:avLst/>
          </a:prstGeom>
        </p:spPr>
      </p:pic>
      <p:sp>
        <p:nvSpPr>
          <p:cNvPr id="12" name="Text 8"/>
          <p:cNvSpPr/>
          <p:nvPr/>
        </p:nvSpPr>
        <p:spPr>
          <a:xfrm>
            <a:off x="1353312" y="2496312"/>
            <a:ext cx="6400800" cy="566928"/>
          </a:xfrm>
          <a:prstGeom prst="rect">
            <a:avLst/>
          </a:prstGeom>
          <a:noFill/>
          <a:ln/>
        </p:spPr>
        <p:txBody>
          <a:bodyPr wrap="square" lIns="0" tIns="0" rIns="0" bIns="0" rtlCol="0" anchor="ctr"/>
          <a:lstStyle/>
          <a:p>
            <a:pPr algn="l" indent="0" marL="0">
              <a:buNone/>
            </a:pPr>
            <a:r>
              <a:rPr lang="en-US" sz="1600" b="1" dirty="0">
                <a:solidFill>
                  <a:srgbClr val="3A2E3F"/>
                </a:solidFill>
                <a:latin typeface="Calibri" pitchFamily="34" charset="0"/>
                <a:ea typeface="Calibri" pitchFamily="34" charset="-122"/>
                <a:cs typeface="Calibri" pitchFamily="34" charset="-120"/>
              </a:rPr>
              <a:t>Never put personal or sensitive data into AI.</a:t>
            </a:r>
            <a:endParaRPr lang="en-US" sz="1600" dirty="0"/>
          </a:p>
        </p:txBody>
      </p:sp>
      <p:sp>
        <p:nvSpPr>
          <p:cNvPr id="13" name="Shape 9"/>
          <p:cNvSpPr/>
          <p:nvPr/>
        </p:nvSpPr>
        <p:spPr>
          <a:xfrm>
            <a:off x="640080" y="3209544"/>
            <a:ext cx="7315200" cy="566928"/>
          </a:xfrm>
          <a:prstGeom prst="roundRect">
            <a:avLst>
              <a:gd name="adj" fmla="val 9677"/>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14" name="Shape 10"/>
          <p:cNvSpPr/>
          <p:nvPr/>
        </p:nvSpPr>
        <p:spPr>
          <a:xfrm>
            <a:off x="804672" y="3310128"/>
            <a:ext cx="365760" cy="365760"/>
          </a:xfrm>
          <a:prstGeom prst="ellipse">
            <a:avLst/>
          </a:prstGeom>
          <a:solidFill>
            <a:srgbClr val="7A5080"/>
          </a:solidFill>
          <a:ln/>
          <a:effectLst>
            <a:outerShdw sx="100000" sy="100000" kx="0" ky="0" algn="bl" rotWithShape="0" blurRad="88900" dist="38100" dir="8100000">
              <a:srgbClr val="000000">
                <a:alpha val="13000"/>
              </a:srgbClr>
            </a:outerShdw>
          </a:effectLst>
        </p:spPr>
      </p:sp>
      <p:pic>
        <p:nvPicPr>
          <p:cNvPr id="15" name="Image 2" descr="preencoded.png">    </p:cNvPr>
          <p:cNvPicPr>
            <a:picLocks noChangeAspect="1"/>
          </p:cNvPicPr>
          <p:nvPr/>
        </p:nvPicPr>
        <p:blipFill>
          <a:blip r:embed="rId3"/>
          <a:stretch>
            <a:fillRect/>
          </a:stretch>
        </p:blipFill>
        <p:spPr>
          <a:xfrm>
            <a:off x="903427" y="3408883"/>
            <a:ext cx="168250" cy="168250"/>
          </a:xfrm>
          <a:prstGeom prst="rect">
            <a:avLst/>
          </a:prstGeom>
        </p:spPr>
      </p:pic>
      <p:sp>
        <p:nvSpPr>
          <p:cNvPr id="16" name="Text 11"/>
          <p:cNvSpPr/>
          <p:nvPr/>
        </p:nvSpPr>
        <p:spPr>
          <a:xfrm>
            <a:off x="1353312" y="3209544"/>
            <a:ext cx="6400800" cy="566928"/>
          </a:xfrm>
          <a:prstGeom prst="rect">
            <a:avLst/>
          </a:prstGeom>
          <a:noFill/>
          <a:ln/>
        </p:spPr>
        <p:txBody>
          <a:bodyPr wrap="square" lIns="0" tIns="0" rIns="0" bIns="0" rtlCol="0" anchor="ctr"/>
          <a:lstStyle/>
          <a:p>
            <a:pPr algn="l" indent="0" marL="0">
              <a:buNone/>
            </a:pPr>
            <a:r>
              <a:rPr lang="en-US" sz="1600" b="1" dirty="0">
                <a:solidFill>
                  <a:srgbClr val="3A2E3F"/>
                </a:solidFill>
                <a:latin typeface="Calibri" pitchFamily="34" charset="0"/>
                <a:ea typeface="Calibri" pitchFamily="34" charset="-122"/>
                <a:cs typeface="Calibri" pitchFamily="34" charset="-120"/>
              </a:rPr>
              <a:t>Always apply your own judgment and verify.</a:t>
            </a:r>
            <a:endParaRPr lang="en-US" sz="1600" dirty="0"/>
          </a:p>
        </p:txBody>
      </p:sp>
      <p:sp>
        <p:nvSpPr>
          <p:cNvPr id="17" name="Shape 12"/>
          <p:cNvSpPr/>
          <p:nvPr/>
        </p:nvSpPr>
        <p:spPr>
          <a:xfrm>
            <a:off x="640080" y="3922776"/>
            <a:ext cx="7315200" cy="566928"/>
          </a:xfrm>
          <a:prstGeom prst="roundRect">
            <a:avLst>
              <a:gd name="adj" fmla="val 9677"/>
            </a:avLst>
          </a:prstGeom>
          <a:solidFill>
            <a:srgbClr val="FFFFFF"/>
          </a:solidFill>
          <a:ln w="12700">
            <a:solidFill>
              <a:srgbClr val="E7DFE6"/>
            </a:solidFill>
            <a:prstDash val="solid"/>
          </a:ln>
          <a:effectLst>
            <a:outerShdw sx="100000" sy="100000" kx="0" ky="0" algn="bl" rotWithShape="0" blurRad="88900" dist="38100" dir="8100000">
              <a:srgbClr val="000000">
                <a:alpha val="13000"/>
              </a:srgbClr>
            </a:outerShdw>
          </a:effectLst>
        </p:spPr>
      </p:sp>
      <p:sp>
        <p:nvSpPr>
          <p:cNvPr id="18" name="Shape 13"/>
          <p:cNvSpPr/>
          <p:nvPr/>
        </p:nvSpPr>
        <p:spPr>
          <a:xfrm>
            <a:off x="804672" y="4023360"/>
            <a:ext cx="365760" cy="365760"/>
          </a:xfrm>
          <a:prstGeom prst="ellipse">
            <a:avLst/>
          </a:prstGeom>
          <a:solidFill>
            <a:srgbClr val="6B8F6E"/>
          </a:solidFill>
          <a:ln/>
          <a:effectLst>
            <a:outerShdw sx="100000" sy="100000" kx="0" ky="0" algn="bl" rotWithShape="0" blurRad="88900" dist="38100" dir="8100000">
              <a:srgbClr val="000000">
                <a:alpha val="13000"/>
              </a:srgbClr>
            </a:outerShdw>
          </a:effectLst>
        </p:spPr>
      </p:sp>
      <p:pic>
        <p:nvPicPr>
          <p:cNvPr id="19" name="Image 3" descr="preencoded.png">    </p:cNvPr>
          <p:cNvPicPr>
            <a:picLocks noChangeAspect="1"/>
          </p:cNvPicPr>
          <p:nvPr/>
        </p:nvPicPr>
        <p:blipFill>
          <a:blip r:embed="rId4"/>
          <a:stretch>
            <a:fillRect/>
          </a:stretch>
        </p:blipFill>
        <p:spPr>
          <a:xfrm>
            <a:off x="903427" y="4122115"/>
            <a:ext cx="168250" cy="168250"/>
          </a:xfrm>
          <a:prstGeom prst="rect">
            <a:avLst/>
          </a:prstGeom>
        </p:spPr>
      </p:pic>
      <p:sp>
        <p:nvSpPr>
          <p:cNvPr id="20" name="Text 14"/>
          <p:cNvSpPr/>
          <p:nvPr/>
        </p:nvSpPr>
        <p:spPr>
          <a:xfrm>
            <a:off x="1353312" y="3922776"/>
            <a:ext cx="6400800" cy="566928"/>
          </a:xfrm>
          <a:prstGeom prst="rect">
            <a:avLst/>
          </a:prstGeom>
          <a:noFill/>
          <a:ln/>
        </p:spPr>
        <p:txBody>
          <a:bodyPr wrap="square" lIns="0" tIns="0" rIns="0" bIns="0" rtlCol="0" anchor="ctr"/>
          <a:lstStyle/>
          <a:p>
            <a:pPr algn="l" indent="0" marL="0">
              <a:buNone/>
            </a:pPr>
            <a:r>
              <a:rPr lang="en-US" sz="1600" b="1" dirty="0">
                <a:solidFill>
                  <a:srgbClr val="3A2E3F"/>
                </a:solidFill>
                <a:latin typeface="Calibri" pitchFamily="34" charset="0"/>
                <a:ea typeface="Calibri" pitchFamily="34" charset="-122"/>
                <a:cs typeface="Calibri" pitchFamily="34" charset="-120"/>
              </a:rPr>
              <a:t>It helps, it does not do your work.</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We Use AI in This Class</dc:title>
  <dc:subject>PptxGenJS Presentation</dc:subject>
  <dc:creator>Michelle Blomberg</dc:creator>
  <cp:lastModifiedBy>Michelle Blomberg</cp:lastModifiedBy>
  <cp:revision>1</cp:revision>
  <dcterms:created xsi:type="dcterms:W3CDTF">2026-06-21T16:06:41Z</dcterms:created>
  <dcterms:modified xsi:type="dcterms:W3CDTF">2026-06-21T16:06:41Z</dcterms:modified>
</cp:coreProperties>
</file>