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?><Relationships xmlns="http://schemas.openxmlformats.org/package/2006/relationships"><Relationship Id="rId1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?>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?>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?>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C3A6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766560" y="-1280160"/>
            <a:ext cx="4023360" cy="4023360"/>
          </a:xfrm>
          <a:prstGeom prst="ellipse">
            <a:avLst/>
          </a:prstGeom>
          <a:solidFill>
            <a:srgbClr val="7A5080">
              <a:alpha val="45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7955280" y="2834640"/>
            <a:ext cx="2377440" cy="2377440"/>
          </a:xfrm>
          <a:prstGeom prst="ellipse">
            <a:avLst/>
          </a:prstGeom>
          <a:solidFill>
            <a:srgbClr val="6B8F6E">
              <a:alpha val="30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548640" y="1554480"/>
            <a:ext cx="822960" cy="82296"/>
          </a:xfrm>
          <a:prstGeom prst="rect">
            <a:avLst/>
          </a:prstGeom>
          <a:solidFill>
            <a:srgbClr val="B8956A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691640"/>
            <a:ext cx="68580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AI Foundations</a:t>
            </a:r>
            <a:endParaRPr lang="en-US" sz="5200" dirty="0"/>
          </a:p>
        </p:txBody>
      </p:sp>
      <p:sp>
        <p:nvSpPr>
          <p:cNvPr id="6" name="Text 4"/>
          <p:cNvSpPr/>
          <p:nvPr/>
        </p:nvSpPr>
        <p:spPr>
          <a:xfrm>
            <a:off x="566928" y="288036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C492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basics before we open Render  ·  AVC 248  ·  Week 1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566928" y="342900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i="1" dirty="0">
                <a:solidFill>
                  <a:srgbClr val="B895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“Just enough to use it well.”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566928" y="4069080"/>
            <a:ext cx="7132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i="1" dirty="0">
                <a:solidFill>
                  <a:srgbClr val="D9C7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is not an AI class. We will cover only what you need to use AI thoughtfully.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9728"/>
          </a:xfrm>
          <a:prstGeom prst="rect">
            <a:avLst/>
          </a:prstGeom>
          <a:solidFill>
            <a:srgbClr val="7A5080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384048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spc="200" kern="0" dirty="0">
                <a:solidFill>
                  <a:srgbClr val="B895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 HERE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548640" y="658368"/>
            <a:ext cx="804672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7A508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is an LLM?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548640" y="1691640"/>
            <a:ext cx="46634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650" b="1" dirty="0">
                <a:solidFill>
                  <a:srgbClr val="3A2E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A large language model is trained on huge amounts of text to predict the next words. </a:t>
            </a:r>
            <a:pPr algn="l" indent="0" marL="0">
              <a:lnSpc>
                <a:spcPct val="120000"/>
              </a:lnSpc>
              <a:buNone/>
            </a:pPr>
            <a:r>
              <a:rPr lang="en-US" sz="1650" dirty="0">
                <a:solidFill>
                  <a:srgbClr val="3A2E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 at heart it is a very strong pattern and prediction engine.</a:t>
            </a:r>
            <a:endParaRPr lang="en-US" sz="1650" dirty="0"/>
          </a:p>
        </p:txBody>
      </p:sp>
      <p:sp>
        <p:nvSpPr>
          <p:cNvPr id="6" name="Text 4"/>
          <p:cNvSpPr/>
          <p:nvPr/>
        </p:nvSpPr>
        <p:spPr>
          <a:xfrm>
            <a:off x="548640" y="3108960"/>
            <a:ext cx="46634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700" b="1" i="1" dirty="0">
                <a:solidFill>
                  <a:srgbClr val="C4929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It often sounds confident, even when it is wrong.</a:t>
            </a:r>
            <a:endParaRPr lang="en-US" sz="1700" dirty="0"/>
          </a:p>
        </p:txBody>
      </p:sp>
      <p:sp>
        <p:nvSpPr>
          <p:cNvPr id="7" name="Shape 5"/>
          <p:cNvSpPr/>
          <p:nvPr/>
        </p:nvSpPr>
        <p:spPr>
          <a:xfrm>
            <a:off x="548640" y="3886200"/>
            <a:ext cx="4617720" cy="320040"/>
          </a:xfrm>
          <a:prstGeom prst="roundRect">
            <a:avLst>
              <a:gd name="adj" fmla="val 14286"/>
            </a:avLst>
          </a:prstGeom>
          <a:solidFill>
            <a:srgbClr val="F1E7F0"/>
          </a:solidFill>
          <a:ln/>
        </p:spPr>
      </p:sp>
      <p:sp>
        <p:nvSpPr>
          <p:cNvPr id="8" name="Shape 6"/>
          <p:cNvSpPr/>
          <p:nvPr/>
        </p:nvSpPr>
        <p:spPr>
          <a:xfrm>
            <a:off x="548640" y="4270248"/>
            <a:ext cx="4617720" cy="320040"/>
          </a:xfrm>
          <a:prstGeom prst="roundRect">
            <a:avLst>
              <a:gd name="adj" fmla="val 14286"/>
            </a:avLst>
          </a:prstGeom>
          <a:solidFill>
            <a:srgbClr val="F1E7F0"/>
          </a:solidFill>
          <a:ln/>
        </p:spPr>
      </p:sp>
      <p:sp>
        <p:nvSpPr>
          <p:cNvPr id="9" name="Shape 7"/>
          <p:cNvSpPr/>
          <p:nvPr/>
        </p:nvSpPr>
        <p:spPr>
          <a:xfrm>
            <a:off x="548640" y="4654296"/>
            <a:ext cx="4617720" cy="320040"/>
          </a:xfrm>
          <a:prstGeom prst="roundRect">
            <a:avLst>
              <a:gd name="adj" fmla="val 14286"/>
            </a:avLst>
          </a:prstGeom>
          <a:solidFill>
            <a:srgbClr val="F1E7F0"/>
          </a:solidFill>
          <a:ln/>
        </p:spPr>
      </p:sp>
      <p:sp>
        <p:nvSpPr>
          <p:cNvPr id="10" name="Shape 8"/>
          <p:cNvSpPr/>
          <p:nvPr/>
        </p:nvSpPr>
        <p:spPr>
          <a:xfrm>
            <a:off x="658368" y="3904488"/>
            <a:ext cx="274320" cy="274320"/>
          </a:xfrm>
          <a:prstGeom prst="ellipse">
            <a:avLst/>
          </a:prstGeom>
          <a:solidFill>
            <a:srgbClr val="C4929E"/>
          </a:solidFill>
          <a:ln/>
          <a:effectLst>
            <a:outerShdw sx="100000" sy="100000" kx="0" ky="0" algn="bl" rotWithShape="0" blurRad="88900" dist="38100" dir="8100000">
              <a:srgbClr val="000000">
                <a:alpha val="13000"/>
              </a:srgbClr>
            </a:outerShdw>
          </a:effectLst>
        </p:spPr>
      </p:sp>
      <p:pic>
        <p:nvPicPr>
          <p:cNvPr id="11" name="Image 0" descr="preencoded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2434" y="3978554"/>
            <a:ext cx="126187" cy="126187"/>
          </a:xfrm>
          <a:prstGeom prst="rect">
            <a:avLst/>
          </a:prstGeom>
        </p:spPr>
      </p:pic>
      <p:sp>
        <p:nvSpPr>
          <p:cNvPr id="12" name="Text 9"/>
          <p:cNvSpPr/>
          <p:nvPr/>
        </p:nvSpPr>
        <p:spPr>
          <a:xfrm>
            <a:off x="1051560" y="3886200"/>
            <a:ext cx="4023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50" b="1" dirty="0">
                <a:solidFill>
                  <a:srgbClr val="3A2E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a person</a:t>
            </a:r>
            <a:endParaRPr lang="en-US" sz="1350" dirty="0"/>
          </a:p>
        </p:txBody>
      </p:sp>
      <p:sp>
        <p:nvSpPr>
          <p:cNvPr id="13" name="Shape 10"/>
          <p:cNvSpPr/>
          <p:nvPr/>
        </p:nvSpPr>
        <p:spPr>
          <a:xfrm>
            <a:off x="658368" y="4288536"/>
            <a:ext cx="274320" cy="274320"/>
          </a:xfrm>
          <a:prstGeom prst="ellipse">
            <a:avLst/>
          </a:prstGeom>
          <a:solidFill>
            <a:srgbClr val="C4929E"/>
          </a:solidFill>
          <a:ln/>
          <a:effectLst>
            <a:outerShdw sx="100000" sy="100000" kx="0" ky="0" algn="bl" rotWithShape="0" blurRad="88900" dist="38100" dir="8100000">
              <a:srgbClr val="000000">
                <a:alpha val="13000"/>
              </a:srgbClr>
            </a:outerShdw>
          </a:effectLst>
        </p:spPr>
      </p:sp>
      <p:pic>
        <p:nvPicPr>
          <p:cNvPr id="14" name="Image 1" descr="preencod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2434" y="4362602"/>
            <a:ext cx="126187" cy="126187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1051560" y="4270248"/>
            <a:ext cx="4023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50" b="1" dirty="0">
                <a:solidFill>
                  <a:srgbClr val="3A2E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a search engine</a:t>
            </a:r>
            <a:endParaRPr lang="en-US" sz="1350" dirty="0"/>
          </a:p>
        </p:txBody>
      </p:sp>
      <p:sp>
        <p:nvSpPr>
          <p:cNvPr id="16" name="Shape 12"/>
          <p:cNvSpPr/>
          <p:nvPr/>
        </p:nvSpPr>
        <p:spPr>
          <a:xfrm>
            <a:off x="658368" y="4672584"/>
            <a:ext cx="274320" cy="274320"/>
          </a:xfrm>
          <a:prstGeom prst="ellipse">
            <a:avLst/>
          </a:prstGeom>
          <a:solidFill>
            <a:srgbClr val="C4929E"/>
          </a:solidFill>
          <a:ln/>
          <a:effectLst>
            <a:outerShdw sx="100000" sy="100000" kx="0" ky="0" algn="bl" rotWithShape="0" blurRad="88900" dist="38100" dir="8100000">
              <a:srgbClr val="000000">
                <a:alpha val="13000"/>
              </a:srgbClr>
            </a:outerShdw>
          </a:effectLst>
        </p:spPr>
      </p:sp>
      <p:pic>
        <p:nvPicPr>
          <p:cNvPr id="17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2434" y="4746650"/>
            <a:ext cx="126187" cy="126187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1051560" y="4654296"/>
            <a:ext cx="4023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50" b="1" dirty="0">
                <a:solidFill>
                  <a:srgbClr val="3A2E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always right</a:t>
            </a:r>
            <a:endParaRPr lang="en-US" sz="1350" dirty="0"/>
          </a:p>
        </p:txBody>
      </p:sp>
      <p:sp>
        <p:nvSpPr>
          <p:cNvPr id="19" name="Shape 14"/>
          <p:cNvSpPr/>
          <p:nvPr/>
        </p:nvSpPr>
        <p:spPr>
          <a:xfrm>
            <a:off x="5532120" y="1691640"/>
            <a:ext cx="3063240" cy="3108960"/>
          </a:xfrm>
          <a:prstGeom prst="roundRect">
            <a:avLst>
              <a:gd name="adj" fmla="val 2985"/>
            </a:avLst>
          </a:prstGeom>
          <a:solidFill>
            <a:srgbClr val="7A5080"/>
          </a:solidFill>
          <a:ln/>
          <a:effectLst>
            <a:outerShdw sx="100000" sy="100000" kx="0" ky="0" algn="bl" rotWithShape="0" blurRad="88900" dist="38100" dir="8100000">
              <a:srgbClr val="000000">
                <a:alpha val="13000"/>
              </a:srgbClr>
            </a:outerShdw>
          </a:effectLst>
        </p:spPr>
      </p:sp>
      <p:sp>
        <p:nvSpPr>
          <p:cNvPr id="20" name="Shape 15"/>
          <p:cNvSpPr/>
          <p:nvPr/>
        </p:nvSpPr>
        <p:spPr>
          <a:xfrm>
            <a:off x="6766560" y="2148840"/>
            <a:ext cx="640080" cy="640080"/>
          </a:xfrm>
          <a:prstGeom prst="ellipse">
            <a:avLst/>
          </a:prstGeom>
          <a:solidFill>
            <a:srgbClr val="B8956A"/>
          </a:solidFill>
          <a:ln/>
          <a:effectLst>
            <a:outerShdw sx="100000" sy="100000" kx="0" ky="0" algn="bl" rotWithShape="0" blurRad="88900" dist="38100" dir="8100000">
              <a:srgbClr val="000000">
                <a:alpha val="13000"/>
              </a:srgbClr>
            </a:outerShdw>
          </a:effectLst>
        </p:spPr>
      </p:sp>
      <p:pic>
        <p:nvPicPr>
          <p:cNvPr id="21" name="Image 3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39382" y="2321662"/>
            <a:ext cx="294437" cy="294437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5760720" y="2971800"/>
            <a:ext cx="26060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5000"/>
              </a:lnSpc>
              <a:buNone/>
            </a:pPr>
            <a:r>
              <a:rPr lang="en-US" sz="2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prediction</a:t>
            </a:r>
            <a:endParaRPr lang="en-US" sz="2300" dirty="0"/>
          </a:p>
          <a:p>
            <a:pPr algn="l" indent="0" marL="0">
              <a:lnSpc>
                <a:spcPct val="105000"/>
              </a:lnSpc>
              <a:buNone/>
            </a:pPr>
            <a:r>
              <a:rPr lang="en-US" sz="2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engine, not</a:t>
            </a:r>
            <a:endParaRPr lang="en-US" sz="2300" dirty="0"/>
          </a:p>
          <a:p>
            <a:pPr algn="l" indent="0" marL="0">
              <a:lnSpc>
                <a:spcPct val="105000"/>
              </a:lnSpc>
              <a:buNone/>
            </a:pPr>
            <a:r>
              <a:rPr lang="en-US" sz="2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mind.</a:t>
            </a:r>
            <a:endParaRPr lang="en-US" sz="2300" dirty="0"/>
          </a:p>
        </p:txBody>
      </p:sp>
      <p:sp>
        <p:nvSpPr>
          <p:cNvPr id="23" name="Text 17"/>
          <p:cNvSpPr/>
          <p:nvPr/>
        </p:nvSpPr>
        <p:spPr>
          <a:xfrm>
            <a:off x="5760720" y="4160520"/>
            <a:ext cx="26060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i="1" dirty="0">
                <a:solidFill>
                  <a:srgbClr val="EAD9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Powerful, but it does not know things the way you do.</a:t>
            </a:r>
            <a:endParaRPr lang="en-US" sz="12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9728"/>
          </a:xfrm>
          <a:prstGeom prst="rect">
            <a:avLst/>
          </a:prstGeom>
          <a:solidFill>
            <a:srgbClr val="7A5080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384048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spc="200" kern="0" dirty="0">
                <a:solidFill>
                  <a:srgbClr val="B895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KNOW ITS LANE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548640" y="658368"/>
            <a:ext cx="804672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7A508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Great at / Not reliable for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548640" y="1691640"/>
            <a:ext cx="3794760" cy="3108960"/>
          </a:xfrm>
          <a:prstGeom prst="roundRect">
            <a:avLst>
              <a:gd name="adj" fmla="val 2941"/>
            </a:avLst>
          </a:prstGeom>
          <a:solidFill>
            <a:srgbClr val="FFFFFF"/>
          </a:solidFill>
          <a:ln w="12700">
            <a:solidFill>
              <a:srgbClr val="DCEADE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3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48640" y="1691640"/>
            <a:ext cx="3794760" cy="640080"/>
          </a:xfrm>
          <a:prstGeom prst="rect">
            <a:avLst/>
          </a:prstGeom>
          <a:solidFill>
            <a:srgbClr val="6B8F6E"/>
          </a:solidFill>
          <a:ln/>
        </p:spPr>
      </p:sp>
      <p:sp>
        <p:nvSpPr>
          <p:cNvPr id="7" name="Shape 5"/>
          <p:cNvSpPr/>
          <p:nvPr/>
        </p:nvSpPr>
        <p:spPr>
          <a:xfrm>
            <a:off x="777240" y="1828800"/>
            <a:ext cx="365760" cy="365760"/>
          </a:xfrm>
          <a:prstGeom prst="ellipse">
            <a:avLst/>
          </a:prstGeom>
          <a:solidFill>
            <a:srgbClr val="5C3A63"/>
          </a:solidFill>
          <a:ln/>
          <a:effectLst>
            <a:outerShdw sx="100000" sy="100000" kx="0" ky="0" algn="bl" rotWithShape="0" blurRad="88900" dist="38100" dir="8100000">
              <a:srgbClr val="000000">
                <a:alpha val="13000"/>
              </a:srgbClr>
            </a:outerShdw>
          </a:effectLst>
        </p:spPr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75995" y="1927555"/>
            <a:ext cx="168250" cy="16825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261872" y="1691640"/>
            <a:ext cx="28803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spc="1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GREAT AT</a:t>
            </a:r>
            <a:endParaRPr lang="en-US" sz="1600" dirty="0"/>
          </a:p>
        </p:txBody>
      </p:sp>
      <p:sp>
        <p:nvSpPr>
          <p:cNvPr id="10" name="Text 7"/>
          <p:cNvSpPr/>
          <p:nvPr/>
        </p:nvSpPr>
        <p:spPr>
          <a:xfrm>
            <a:off x="914400" y="2560320"/>
            <a:ext cx="3154680" cy="2103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marL="342900" indent="-342900">
              <a:spcAft>
                <a:spcPts val="700"/>
              </a:spcAft>
              <a:buSzPct val="100000"/>
              <a:buChar char="•"/>
            </a:pPr>
            <a:r>
              <a:rPr lang="en-US" sz="1550" dirty="0">
                <a:solidFill>
                  <a:srgbClr val="3A2E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Drafting</a:t>
            </a:r>
            <a:endParaRPr lang="en-US" sz="1550" dirty="0"/>
          </a:p>
          <a:p>
            <a:pPr algn="l" marL="342900" indent="-342900">
              <a:spcAft>
                <a:spcPts val="700"/>
              </a:spcAft>
              <a:buSzPct val="100000"/>
              <a:buChar char="•"/>
            </a:pPr>
            <a:r>
              <a:rPr lang="en-US" sz="1550" dirty="0">
                <a:solidFill>
                  <a:srgbClr val="3A2E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Summarizing</a:t>
            </a:r>
            <a:endParaRPr lang="en-US" sz="1550" dirty="0"/>
          </a:p>
          <a:p>
            <a:pPr algn="l" marL="342900" indent="-342900">
              <a:spcAft>
                <a:spcPts val="700"/>
              </a:spcAft>
              <a:buSzPct val="100000"/>
              <a:buChar char="•"/>
            </a:pPr>
            <a:r>
              <a:rPr lang="en-US" sz="1550" dirty="0">
                <a:solidFill>
                  <a:srgbClr val="3A2E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Brainstorming</a:t>
            </a:r>
            <a:endParaRPr lang="en-US" sz="1550" dirty="0"/>
          </a:p>
          <a:p>
            <a:pPr algn="l" marL="342900" indent="-342900">
              <a:spcAft>
                <a:spcPts val="700"/>
              </a:spcAft>
              <a:buSzPct val="100000"/>
              <a:buChar char="•"/>
            </a:pPr>
            <a:r>
              <a:rPr lang="en-US" sz="1550" dirty="0">
                <a:solidFill>
                  <a:srgbClr val="3A2E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Reorganizing</a:t>
            </a:r>
            <a:endParaRPr lang="en-US" sz="1550" dirty="0"/>
          </a:p>
          <a:p>
            <a:pPr algn="l" marL="342900" indent="-342900">
              <a:spcAft>
                <a:spcPts val="700"/>
              </a:spcAft>
              <a:buSzPct val="100000"/>
              <a:buChar char="•"/>
            </a:pPr>
            <a:r>
              <a:rPr lang="en-US" sz="1550" dirty="0">
                <a:solidFill>
                  <a:srgbClr val="3A2E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Explaining</a:t>
            </a:r>
            <a:endParaRPr lang="en-US" sz="1550" dirty="0"/>
          </a:p>
          <a:p>
            <a:pPr algn="l" marL="342900" indent="-342900">
              <a:spcAft>
                <a:spcPts val="700"/>
              </a:spcAft>
              <a:buSzPct val="100000"/>
              <a:buChar char="•"/>
            </a:pPr>
            <a:r>
              <a:rPr lang="en-US" sz="1550" dirty="0">
                <a:solidFill>
                  <a:srgbClr val="3A2E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Tailoring your own material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4800600" y="1691640"/>
            <a:ext cx="3794760" cy="3108960"/>
          </a:xfrm>
          <a:prstGeom prst="roundRect">
            <a:avLst>
              <a:gd name="adj" fmla="val 2941"/>
            </a:avLst>
          </a:prstGeom>
          <a:solidFill>
            <a:srgbClr val="FFFFFF"/>
          </a:solidFill>
          <a:ln w="12700">
            <a:solidFill>
              <a:srgbClr val="F0DEE2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3000"/>
              </a:srgbClr>
            </a:outerShdw>
          </a:effectLst>
        </p:spPr>
      </p:sp>
      <p:sp>
        <p:nvSpPr>
          <p:cNvPr id="12" name="Shape 9"/>
          <p:cNvSpPr/>
          <p:nvPr/>
        </p:nvSpPr>
        <p:spPr>
          <a:xfrm>
            <a:off x="4800600" y="1691640"/>
            <a:ext cx="3794760" cy="640080"/>
          </a:xfrm>
          <a:prstGeom prst="rect">
            <a:avLst/>
          </a:prstGeom>
          <a:solidFill>
            <a:srgbClr val="C4929E"/>
          </a:solidFill>
          <a:ln/>
        </p:spPr>
      </p:sp>
      <p:sp>
        <p:nvSpPr>
          <p:cNvPr id="13" name="Shape 10"/>
          <p:cNvSpPr/>
          <p:nvPr/>
        </p:nvSpPr>
        <p:spPr>
          <a:xfrm>
            <a:off x="5029200" y="1828800"/>
            <a:ext cx="365760" cy="365760"/>
          </a:xfrm>
          <a:prstGeom prst="ellipse">
            <a:avLst/>
          </a:prstGeom>
          <a:solidFill>
            <a:srgbClr val="5C3A63"/>
          </a:solidFill>
          <a:ln/>
          <a:effectLst>
            <a:outerShdw sx="100000" sy="100000" kx="0" ky="0" algn="bl" rotWithShape="0" blurRad="88900" dist="38100" dir="8100000">
              <a:srgbClr val="000000">
                <a:alpha val="13000"/>
              </a:srgbClr>
            </a:outerShdw>
          </a:effectLst>
        </p:spPr>
      </p:sp>
      <p:pic>
        <p:nvPicPr>
          <p:cNvPr id="14" name="Image 1" descr="preencod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27955" y="1927555"/>
            <a:ext cx="168250" cy="168250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5513832" y="1691640"/>
            <a:ext cx="28803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spc="1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RELIABLE FOR</a:t>
            </a:r>
            <a:endParaRPr lang="en-US" sz="1600" dirty="0"/>
          </a:p>
        </p:txBody>
      </p:sp>
      <p:sp>
        <p:nvSpPr>
          <p:cNvPr id="16" name="Text 12"/>
          <p:cNvSpPr/>
          <p:nvPr/>
        </p:nvSpPr>
        <p:spPr>
          <a:xfrm>
            <a:off x="5166360" y="2560320"/>
            <a:ext cx="3154680" cy="2103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marL="342900" indent="-342900">
              <a:spcAft>
                <a:spcPts val="700"/>
              </a:spcAft>
              <a:buSzPct val="100000"/>
              <a:buChar char="•"/>
            </a:pPr>
            <a:r>
              <a:rPr lang="en-US" sz="1550" dirty="0">
                <a:solidFill>
                  <a:srgbClr val="3A2E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Facts and citations without checking</a:t>
            </a:r>
            <a:endParaRPr lang="en-US" sz="1550" dirty="0"/>
          </a:p>
          <a:p>
            <a:pPr algn="l" marL="342900" indent="-342900">
              <a:spcAft>
                <a:spcPts val="700"/>
              </a:spcAft>
              <a:buSzPct val="100000"/>
              <a:buChar char="•"/>
            </a:pPr>
            <a:r>
              <a:rPr lang="en-US" sz="1550" dirty="0">
                <a:solidFill>
                  <a:srgbClr val="3A2E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Current events</a:t>
            </a:r>
            <a:endParaRPr lang="en-US" sz="1550" dirty="0"/>
          </a:p>
          <a:p>
            <a:pPr algn="l" marL="342900" indent="-342900">
              <a:spcAft>
                <a:spcPts val="700"/>
              </a:spcAft>
              <a:buSzPct val="100000"/>
              <a:buChar char="•"/>
            </a:pPr>
            <a:r>
              <a:rPr lang="en-US" sz="1550" dirty="0">
                <a:solidFill>
                  <a:srgbClr val="3A2E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Some math</a:t>
            </a:r>
            <a:endParaRPr lang="en-US" sz="1550" dirty="0"/>
          </a:p>
          <a:p>
            <a:pPr algn="l" marL="342900" indent="-342900">
              <a:spcAft>
                <a:spcPts val="700"/>
              </a:spcAft>
              <a:buSzPct val="100000"/>
              <a:buChar char="•"/>
            </a:pPr>
            <a:r>
              <a:rPr lang="en-US" sz="1550" dirty="0">
                <a:solidFill>
                  <a:srgbClr val="3A2E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Anything needing your personal data</a:t>
            </a:r>
            <a:endParaRPr lang="en-US" sz="1550" dirty="0"/>
          </a:p>
          <a:p>
            <a:pPr algn="l" marL="342900" indent="-342900">
              <a:spcAft>
                <a:spcPts val="700"/>
              </a:spcAft>
              <a:buSzPct val="100000"/>
              <a:buChar char="•"/>
            </a:pPr>
            <a:r>
              <a:rPr lang="en-US" sz="1550" dirty="0">
                <a:solidFill>
                  <a:srgbClr val="3A2E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Anything needing your judgment</a:t>
            </a:r>
            <a:endParaRPr lang="en-US" sz="15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9728"/>
          </a:xfrm>
          <a:prstGeom prst="rect">
            <a:avLst/>
          </a:prstGeom>
          <a:solidFill>
            <a:srgbClr val="7A5080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384048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spc="200" kern="0" dirty="0">
                <a:solidFill>
                  <a:srgbClr val="B895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BIG CAUTION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548640" y="658368"/>
            <a:ext cx="804672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7A508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It can make things up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548640" y="1737360"/>
            <a:ext cx="3931920" cy="3017520"/>
          </a:xfrm>
          <a:prstGeom prst="roundRect">
            <a:avLst>
              <a:gd name="adj" fmla="val 3030"/>
            </a:avLst>
          </a:prstGeom>
          <a:solidFill>
            <a:srgbClr val="5C3A63"/>
          </a:solidFill>
          <a:ln/>
          <a:effectLst>
            <a:outerShdw sx="100000" sy="100000" kx="0" ky="0" algn="bl" rotWithShape="0" blurRad="88900" dist="38100" dir="8100000">
              <a:srgbClr val="000000">
                <a:alpha val="13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868680" y="2057400"/>
            <a:ext cx="777240" cy="777240"/>
          </a:xfrm>
          <a:prstGeom prst="ellipse">
            <a:avLst/>
          </a:prstGeom>
          <a:solidFill>
            <a:srgbClr val="B8956A"/>
          </a:solidFill>
          <a:ln/>
          <a:effectLst>
            <a:outerShdw sx="100000" sy="100000" kx="0" ky="0" algn="bl" rotWithShape="0" blurRad="88900" dist="38100" dir="8100000">
              <a:srgbClr val="000000">
                <a:alpha val="13000"/>
              </a:srgbClr>
            </a:outerShdw>
          </a:effectLst>
        </p:spPr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78535" y="2267255"/>
            <a:ext cx="357530" cy="35753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874520" y="2103120"/>
            <a:ext cx="23774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Models can</a:t>
            </a:r>
            <a:endParaRPr lang="en-US" sz="2200" dirty="0"/>
          </a:p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hallucinate.</a:t>
            </a:r>
            <a:endParaRPr lang="en-US" sz="2200" dirty="0"/>
          </a:p>
        </p:txBody>
      </p:sp>
      <p:sp>
        <p:nvSpPr>
          <p:cNvPr id="9" name="Text 6"/>
          <p:cNvSpPr/>
          <p:nvPr/>
        </p:nvSpPr>
        <p:spPr>
          <a:xfrm>
            <a:off x="868680" y="3108960"/>
            <a:ext cx="3291840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8000"/>
              </a:lnSpc>
              <a:buNone/>
            </a:pPr>
            <a:r>
              <a:rPr lang="en-US" sz="1500" dirty="0">
                <a:solidFill>
                  <a:srgbClr val="F3E9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They can state wrong things confidently, made-up facts, fake names, invented numbers, all in a convincing tone.</a:t>
            </a:r>
            <a:endParaRPr lang="en-US" sz="1500" dirty="0"/>
          </a:p>
        </p:txBody>
      </p:sp>
      <p:sp>
        <p:nvSpPr>
          <p:cNvPr id="10" name="Text 7"/>
          <p:cNvSpPr/>
          <p:nvPr/>
        </p:nvSpPr>
        <p:spPr>
          <a:xfrm>
            <a:off x="4800600" y="1783080"/>
            <a:ext cx="37947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7A508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 are the editor.</a:t>
            </a:r>
            <a:endParaRPr lang="en-US" sz="2600" dirty="0"/>
          </a:p>
        </p:txBody>
      </p:sp>
      <p:sp>
        <p:nvSpPr>
          <p:cNvPr id="11" name="Shape 8"/>
          <p:cNvSpPr/>
          <p:nvPr/>
        </p:nvSpPr>
        <p:spPr>
          <a:xfrm>
            <a:off x="4800600" y="2514600"/>
            <a:ext cx="3794760" cy="54864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12700">
            <a:solidFill>
              <a:srgbClr val="E7DFE6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3000"/>
              </a:srgbClr>
            </a:outerShdw>
          </a:effectLst>
        </p:spPr>
      </p:sp>
      <p:sp>
        <p:nvSpPr>
          <p:cNvPr id="12" name="Shape 9"/>
          <p:cNvSpPr/>
          <p:nvPr/>
        </p:nvSpPr>
        <p:spPr>
          <a:xfrm>
            <a:off x="4956048" y="2606040"/>
            <a:ext cx="365760" cy="365760"/>
          </a:xfrm>
          <a:prstGeom prst="ellipse">
            <a:avLst/>
          </a:prstGeom>
          <a:solidFill>
            <a:srgbClr val="6B8F6E"/>
          </a:solidFill>
          <a:ln/>
          <a:effectLst>
            <a:outerShdw sx="100000" sy="100000" kx="0" ky="0" algn="bl" rotWithShape="0" blurRad="88900" dist="38100" dir="8100000">
              <a:srgbClr val="000000">
                <a:alpha val="13000"/>
              </a:srgbClr>
            </a:outerShdw>
          </a:effectLst>
        </p:spPr>
      </p:sp>
      <p:pic>
        <p:nvPicPr>
          <p:cNvPr id="13" name="Image 1" descr="preencod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803" y="2704795"/>
            <a:ext cx="168250" cy="168250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5486400" y="2514600"/>
            <a:ext cx="30175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3A2E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Always verify facts, names, and numbers.</a:t>
            </a:r>
            <a:endParaRPr lang="en-US" sz="1400" dirty="0"/>
          </a:p>
        </p:txBody>
      </p:sp>
      <p:sp>
        <p:nvSpPr>
          <p:cNvPr id="15" name="Shape 11"/>
          <p:cNvSpPr/>
          <p:nvPr/>
        </p:nvSpPr>
        <p:spPr>
          <a:xfrm>
            <a:off x="4800600" y="3200400"/>
            <a:ext cx="3794760" cy="54864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12700">
            <a:solidFill>
              <a:srgbClr val="E7DFE6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3000"/>
              </a:srgbClr>
            </a:outerShdw>
          </a:effectLst>
        </p:spPr>
      </p:sp>
      <p:sp>
        <p:nvSpPr>
          <p:cNvPr id="16" name="Shape 12"/>
          <p:cNvSpPr/>
          <p:nvPr/>
        </p:nvSpPr>
        <p:spPr>
          <a:xfrm>
            <a:off x="4956048" y="3291840"/>
            <a:ext cx="365760" cy="365760"/>
          </a:xfrm>
          <a:prstGeom prst="ellipse">
            <a:avLst/>
          </a:prstGeom>
          <a:solidFill>
            <a:srgbClr val="7A5080"/>
          </a:solidFill>
          <a:ln/>
          <a:effectLst>
            <a:outerShdw sx="100000" sy="100000" kx="0" ky="0" algn="bl" rotWithShape="0" blurRad="88900" dist="38100" dir="8100000">
              <a:srgbClr val="000000">
                <a:alpha val="13000"/>
              </a:srgbClr>
            </a:outerShdw>
          </a:effectLst>
        </p:spPr>
      </p:sp>
      <p:pic>
        <p:nvPicPr>
          <p:cNvPr id="17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54803" y="3390595"/>
            <a:ext cx="168250" cy="168250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5486400" y="3200400"/>
            <a:ext cx="30175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3A2E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Never trust blindly.</a:t>
            </a:r>
            <a:endParaRPr lang="en-US" sz="1400" dirty="0"/>
          </a:p>
        </p:txBody>
      </p:sp>
      <p:sp>
        <p:nvSpPr>
          <p:cNvPr id="19" name="Shape 14"/>
          <p:cNvSpPr/>
          <p:nvPr/>
        </p:nvSpPr>
        <p:spPr>
          <a:xfrm>
            <a:off x="4800600" y="3886200"/>
            <a:ext cx="3794760" cy="54864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12700">
            <a:solidFill>
              <a:srgbClr val="E7DFE6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3000"/>
              </a:srgbClr>
            </a:outerShdw>
          </a:effectLst>
        </p:spPr>
      </p:sp>
      <p:sp>
        <p:nvSpPr>
          <p:cNvPr id="20" name="Shape 15"/>
          <p:cNvSpPr/>
          <p:nvPr/>
        </p:nvSpPr>
        <p:spPr>
          <a:xfrm>
            <a:off x="4956048" y="3977640"/>
            <a:ext cx="365760" cy="365760"/>
          </a:xfrm>
          <a:prstGeom prst="ellipse">
            <a:avLst/>
          </a:prstGeom>
          <a:solidFill>
            <a:srgbClr val="C4929E"/>
          </a:solidFill>
          <a:ln/>
          <a:effectLst>
            <a:outerShdw sx="100000" sy="100000" kx="0" ky="0" algn="bl" rotWithShape="0" blurRad="88900" dist="38100" dir="8100000">
              <a:srgbClr val="000000">
                <a:alpha val="13000"/>
              </a:srgbClr>
            </a:outerShdw>
          </a:effectLst>
        </p:spPr>
      </p:sp>
      <p:pic>
        <p:nvPicPr>
          <p:cNvPr id="21" name="Image 3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54803" y="4076395"/>
            <a:ext cx="168250" cy="168250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5486400" y="3886200"/>
            <a:ext cx="30175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3A2E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Always check before you use it.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9728"/>
          </a:xfrm>
          <a:prstGeom prst="rect">
            <a:avLst/>
          </a:prstGeom>
          <a:solidFill>
            <a:srgbClr val="7A5080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384048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spc="200" kern="0" dirty="0">
                <a:solidFill>
                  <a:srgbClr val="B895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RECIPE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548640" y="658368"/>
            <a:ext cx="804672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7A508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How to write a good prompt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640080" y="1783080"/>
            <a:ext cx="7863840" cy="475488"/>
          </a:xfrm>
          <a:prstGeom prst="roundRect">
            <a:avLst>
              <a:gd name="adj" fmla="val 11538"/>
            </a:avLst>
          </a:prstGeom>
          <a:solidFill>
            <a:srgbClr val="FFFFFF"/>
          </a:solidFill>
          <a:ln w="12700">
            <a:solidFill>
              <a:srgbClr val="E7DFE6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3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640080" y="1783080"/>
            <a:ext cx="91440" cy="475488"/>
          </a:xfrm>
          <a:prstGeom prst="rect">
            <a:avLst/>
          </a:prstGeom>
          <a:solidFill>
            <a:srgbClr val="7A5080"/>
          </a:solidFill>
          <a:ln/>
        </p:spPr>
      </p:sp>
      <p:sp>
        <p:nvSpPr>
          <p:cNvPr id="7" name="Shape 5"/>
          <p:cNvSpPr/>
          <p:nvPr/>
        </p:nvSpPr>
        <p:spPr>
          <a:xfrm>
            <a:off x="841248" y="1837944"/>
            <a:ext cx="365760" cy="365760"/>
          </a:xfrm>
          <a:prstGeom prst="ellipse">
            <a:avLst/>
          </a:prstGeom>
          <a:solidFill>
            <a:srgbClr val="7A5080"/>
          </a:solidFill>
          <a:ln/>
        </p:spPr>
      </p:sp>
      <p:sp>
        <p:nvSpPr>
          <p:cNvPr id="8" name="Text 6"/>
          <p:cNvSpPr/>
          <p:nvPr/>
        </p:nvSpPr>
        <p:spPr>
          <a:xfrm>
            <a:off x="841248" y="1837944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700" dirty="0"/>
          </a:p>
        </p:txBody>
      </p:sp>
      <p:sp>
        <p:nvSpPr>
          <p:cNvPr id="9" name="Text 7"/>
          <p:cNvSpPr/>
          <p:nvPr/>
        </p:nvSpPr>
        <p:spPr>
          <a:xfrm>
            <a:off x="1417320" y="1783080"/>
            <a:ext cx="64922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3A2E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Give it a role and context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7955280" y="1837944"/>
            <a:ext cx="365760" cy="365760"/>
          </a:xfrm>
          <a:prstGeom prst="ellipse">
            <a:avLst/>
          </a:prstGeom>
          <a:solidFill>
            <a:srgbClr val="7A5080"/>
          </a:solidFill>
          <a:ln/>
          <a:effectLst>
            <a:outerShdw sx="100000" sy="100000" kx="0" ky="0" algn="bl" rotWithShape="0" blurRad="88900" dist="38100" dir="8100000">
              <a:srgbClr val="000000">
                <a:alpha val="13000"/>
              </a:srgbClr>
            </a:outerShdw>
          </a:effectLst>
        </p:spPr>
      </p:sp>
      <p:pic>
        <p:nvPicPr>
          <p:cNvPr id="11" name="Image 0" descr="preencoded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54035" y="1936699"/>
            <a:ext cx="168250" cy="168250"/>
          </a:xfrm>
          <a:prstGeom prst="rect">
            <a:avLst/>
          </a:prstGeom>
        </p:spPr>
      </p:pic>
      <p:sp>
        <p:nvSpPr>
          <p:cNvPr id="12" name="Shape 9"/>
          <p:cNvSpPr/>
          <p:nvPr/>
        </p:nvSpPr>
        <p:spPr>
          <a:xfrm>
            <a:off x="640080" y="2377440"/>
            <a:ext cx="7863840" cy="475488"/>
          </a:xfrm>
          <a:prstGeom prst="roundRect">
            <a:avLst>
              <a:gd name="adj" fmla="val 11538"/>
            </a:avLst>
          </a:prstGeom>
          <a:solidFill>
            <a:srgbClr val="FFFFFF"/>
          </a:solidFill>
          <a:ln w="12700">
            <a:solidFill>
              <a:srgbClr val="E7DFE6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3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640080" y="2377440"/>
            <a:ext cx="91440" cy="475488"/>
          </a:xfrm>
          <a:prstGeom prst="rect">
            <a:avLst/>
          </a:prstGeom>
          <a:solidFill>
            <a:srgbClr val="6B8F6E"/>
          </a:solidFill>
          <a:ln/>
        </p:spPr>
      </p:sp>
      <p:sp>
        <p:nvSpPr>
          <p:cNvPr id="14" name="Shape 11"/>
          <p:cNvSpPr/>
          <p:nvPr/>
        </p:nvSpPr>
        <p:spPr>
          <a:xfrm>
            <a:off x="841248" y="2432304"/>
            <a:ext cx="365760" cy="365760"/>
          </a:xfrm>
          <a:prstGeom prst="ellipse">
            <a:avLst/>
          </a:prstGeom>
          <a:solidFill>
            <a:srgbClr val="6B8F6E"/>
          </a:solidFill>
          <a:ln/>
        </p:spPr>
      </p:sp>
      <p:sp>
        <p:nvSpPr>
          <p:cNvPr id="15" name="Text 12"/>
          <p:cNvSpPr/>
          <p:nvPr/>
        </p:nvSpPr>
        <p:spPr>
          <a:xfrm>
            <a:off x="841248" y="2432304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700" dirty="0"/>
          </a:p>
        </p:txBody>
      </p:sp>
      <p:sp>
        <p:nvSpPr>
          <p:cNvPr id="16" name="Text 13"/>
          <p:cNvSpPr/>
          <p:nvPr/>
        </p:nvSpPr>
        <p:spPr>
          <a:xfrm>
            <a:off x="1417320" y="2377440"/>
            <a:ext cx="64922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3A2E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 specific about the task</a:t>
            </a:r>
            <a:endParaRPr lang="en-US" sz="1600" dirty="0"/>
          </a:p>
        </p:txBody>
      </p:sp>
      <p:sp>
        <p:nvSpPr>
          <p:cNvPr id="17" name="Shape 14"/>
          <p:cNvSpPr/>
          <p:nvPr/>
        </p:nvSpPr>
        <p:spPr>
          <a:xfrm>
            <a:off x="7955280" y="2432304"/>
            <a:ext cx="365760" cy="365760"/>
          </a:xfrm>
          <a:prstGeom prst="ellipse">
            <a:avLst/>
          </a:prstGeom>
          <a:solidFill>
            <a:srgbClr val="6B8F6E"/>
          </a:solidFill>
          <a:ln/>
          <a:effectLst>
            <a:outerShdw sx="100000" sy="100000" kx="0" ky="0" algn="bl" rotWithShape="0" blurRad="88900" dist="38100" dir="8100000">
              <a:srgbClr val="000000">
                <a:alpha val="13000"/>
              </a:srgbClr>
            </a:outerShdw>
          </a:effectLst>
        </p:spPr>
      </p:sp>
      <p:pic>
        <p:nvPicPr>
          <p:cNvPr id="18" name="Image 1" descr="preencod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54035" y="2531059"/>
            <a:ext cx="168250" cy="168250"/>
          </a:xfrm>
          <a:prstGeom prst="rect">
            <a:avLst/>
          </a:prstGeom>
        </p:spPr>
      </p:pic>
      <p:sp>
        <p:nvSpPr>
          <p:cNvPr id="19" name="Shape 15"/>
          <p:cNvSpPr/>
          <p:nvPr/>
        </p:nvSpPr>
        <p:spPr>
          <a:xfrm>
            <a:off x="640080" y="2971800"/>
            <a:ext cx="7863840" cy="475488"/>
          </a:xfrm>
          <a:prstGeom prst="roundRect">
            <a:avLst>
              <a:gd name="adj" fmla="val 11538"/>
            </a:avLst>
          </a:prstGeom>
          <a:solidFill>
            <a:srgbClr val="FFFFFF"/>
          </a:solidFill>
          <a:ln w="12700">
            <a:solidFill>
              <a:srgbClr val="E7DFE6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3000"/>
              </a:srgbClr>
            </a:outerShdw>
          </a:effectLst>
        </p:spPr>
      </p:sp>
      <p:sp>
        <p:nvSpPr>
          <p:cNvPr id="20" name="Shape 16"/>
          <p:cNvSpPr/>
          <p:nvPr/>
        </p:nvSpPr>
        <p:spPr>
          <a:xfrm>
            <a:off x="640080" y="2971800"/>
            <a:ext cx="91440" cy="475488"/>
          </a:xfrm>
          <a:prstGeom prst="rect">
            <a:avLst/>
          </a:prstGeom>
          <a:solidFill>
            <a:srgbClr val="C4929E"/>
          </a:solidFill>
          <a:ln/>
        </p:spPr>
      </p:sp>
      <p:sp>
        <p:nvSpPr>
          <p:cNvPr id="21" name="Shape 17"/>
          <p:cNvSpPr/>
          <p:nvPr/>
        </p:nvSpPr>
        <p:spPr>
          <a:xfrm>
            <a:off x="841248" y="3026664"/>
            <a:ext cx="365760" cy="365760"/>
          </a:xfrm>
          <a:prstGeom prst="ellipse">
            <a:avLst/>
          </a:prstGeom>
          <a:solidFill>
            <a:srgbClr val="C4929E"/>
          </a:solidFill>
          <a:ln/>
        </p:spPr>
      </p:sp>
      <p:sp>
        <p:nvSpPr>
          <p:cNvPr id="22" name="Text 18"/>
          <p:cNvSpPr/>
          <p:nvPr/>
        </p:nvSpPr>
        <p:spPr>
          <a:xfrm>
            <a:off x="841248" y="3026664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700" dirty="0"/>
          </a:p>
        </p:txBody>
      </p:sp>
      <p:sp>
        <p:nvSpPr>
          <p:cNvPr id="23" name="Text 19"/>
          <p:cNvSpPr/>
          <p:nvPr/>
        </p:nvSpPr>
        <p:spPr>
          <a:xfrm>
            <a:off x="1417320" y="2971800"/>
            <a:ext cx="64922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3A2E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Give it examples or your real material</a:t>
            </a:r>
            <a:endParaRPr lang="en-US" sz="1600" dirty="0"/>
          </a:p>
        </p:txBody>
      </p:sp>
      <p:sp>
        <p:nvSpPr>
          <p:cNvPr id="24" name="Shape 20"/>
          <p:cNvSpPr/>
          <p:nvPr/>
        </p:nvSpPr>
        <p:spPr>
          <a:xfrm>
            <a:off x="7955280" y="3026664"/>
            <a:ext cx="365760" cy="365760"/>
          </a:xfrm>
          <a:prstGeom prst="ellipse">
            <a:avLst/>
          </a:prstGeom>
          <a:solidFill>
            <a:srgbClr val="C4929E"/>
          </a:solidFill>
          <a:ln/>
          <a:effectLst>
            <a:outerShdw sx="100000" sy="100000" kx="0" ky="0" algn="bl" rotWithShape="0" blurRad="88900" dist="38100" dir="8100000">
              <a:srgbClr val="000000">
                <a:alpha val="13000"/>
              </a:srgbClr>
            </a:outerShdw>
          </a:effectLst>
        </p:spPr>
      </p:sp>
      <p:pic>
        <p:nvPicPr>
          <p:cNvPr id="25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54035" y="3125419"/>
            <a:ext cx="168250" cy="168250"/>
          </a:xfrm>
          <a:prstGeom prst="rect">
            <a:avLst/>
          </a:prstGeom>
        </p:spPr>
      </p:pic>
      <p:sp>
        <p:nvSpPr>
          <p:cNvPr id="26" name="Shape 21"/>
          <p:cNvSpPr/>
          <p:nvPr/>
        </p:nvSpPr>
        <p:spPr>
          <a:xfrm>
            <a:off x="640080" y="3566160"/>
            <a:ext cx="7863840" cy="475488"/>
          </a:xfrm>
          <a:prstGeom prst="roundRect">
            <a:avLst>
              <a:gd name="adj" fmla="val 11538"/>
            </a:avLst>
          </a:prstGeom>
          <a:solidFill>
            <a:srgbClr val="FFFFFF"/>
          </a:solidFill>
          <a:ln w="12700">
            <a:solidFill>
              <a:srgbClr val="E7DFE6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3000"/>
              </a:srgbClr>
            </a:outerShdw>
          </a:effectLst>
        </p:spPr>
      </p:sp>
      <p:sp>
        <p:nvSpPr>
          <p:cNvPr id="27" name="Shape 22"/>
          <p:cNvSpPr/>
          <p:nvPr/>
        </p:nvSpPr>
        <p:spPr>
          <a:xfrm>
            <a:off x="640080" y="3566160"/>
            <a:ext cx="91440" cy="475488"/>
          </a:xfrm>
          <a:prstGeom prst="rect">
            <a:avLst/>
          </a:prstGeom>
          <a:solidFill>
            <a:srgbClr val="B8956A"/>
          </a:solidFill>
          <a:ln/>
        </p:spPr>
      </p:sp>
      <p:sp>
        <p:nvSpPr>
          <p:cNvPr id="28" name="Shape 23"/>
          <p:cNvSpPr/>
          <p:nvPr/>
        </p:nvSpPr>
        <p:spPr>
          <a:xfrm>
            <a:off x="841248" y="3621024"/>
            <a:ext cx="365760" cy="365760"/>
          </a:xfrm>
          <a:prstGeom prst="ellipse">
            <a:avLst/>
          </a:prstGeom>
          <a:solidFill>
            <a:srgbClr val="B8956A"/>
          </a:solidFill>
          <a:ln/>
        </p:spPr>
      </p:sp>
      <p:sp>
        <p:nvSpPr>
          <p:cNvPr id="29" name="Text 24"/>
          <p:cNvSpPr/>
          <p:nvPr/>
        </p:nvSpPr>
        <p:spPr>
          <a:xfrm>
            <a:off x="841248" y="3621024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1700" dirty="0"/>
          </a:p>
        </p:txBody>
      </p:sp>
      <p:sp>
        <p:nvSpPr>
          <p:cNvPr id="30" name="Text 25"/>
          <p:cNvSpPr/>
          <p:nvPr/>
        </p:nvSpPr>
        <p:spPr>
          <a:xfrm>
            <a:off x="1417320" y="3566160"/>
            <a:ext cx="64922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3A2E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Say the format you want</a:t>
            </a:r>
            <a:endParaRPr lang="en-US" sz="1600" dirty="0"/>
          </a:p>
        </p:txBody>
      </p:sp>
      <p:sp>
        <p:nvSpPr>
          <p:cNvPr id="31" name="Shape 26"/>
          <p:cNvSpPr/>
          <p:nvPr/>
        </p:nvSpPr>
        <p:spPr>
          <a:xfrm>
            <a:off x="7955280" y="3621024"/>
            <a:ext cx="365760" cy="365760"/>
          </a:xfrm>
          <a:prstGeom prst="ellipse">
            <a:avLst/>
          </a:prstGeom>
          <a:solidFill>
            <a:srgbClr val="B8956A"/>
          </a:solidFill>
          <a:ln/>
          <a:effectLst>
            <a:outerShdw sx="100000" sy="100000" kx="0" ky="0" algn="bl" rotWithShape="0" blurRad="88900" dist="38100" dir="8100000">
              <a:srgbClr val="000000">
                <a:alpha val="13000"/>
              </a:srgbClr>
            </a:outerShdw>
          </a:effectLst>
        </p:spPr>
      </p:sp>
      <p:pic>
        <p:nvPicPr>
          <p:cNvPr id="32" name="Image 3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54035" y="3719779"/>
            <a:ext cx="168250" cy="168250"/>
          </a:xfrm>
          <a:prstGeom prst="rect">
            <a:avLst/>
          </a:prstGeom>
        </p:spPr>
      </p:pic>
      <p:sp>
        <p:nvSpPr>
          <p:cNvPr id="33" name="Shape 27"/>
          <p:cNvSpPr/>
          <p:nvPr/>
        </p:nvSpPr>
        <p:spPr>
          <a:xfrm>
            <a:off x="640080" y="4160520"/>
            <a:ext cx="7863840" cy="475488"/>
          </a:xfrm>
          <a:prstGeom prst="roundRect">
            <a:avLst>
              <a:gd name="adj" fmla="val 11538"/>
            </a:avLst>
          </a:prstGeom>
          <a:solidFill>
            <a:srgbClr val="FFFFFF"/>
          </a:solidFill>
          <a:ln w="12700">
            <a:solidFill>
              <a:srgbClr val="E7DFE6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3000"/>
              </a:srgbClr>
            </a:outerShdw>
          </a:effectLst>
        </p:spPr>
      </p:sp>
      <p:sp>
        <p:nvSpPr>
          <p:cNvPr id="34" name="Shape 28"/>
          <p:cNvSpPr/>
          <p:nvPr/>
        </p:nvSpPr>
        <p:spPr>
          <a:xfrm>
            <a:off x="640080" y="4160520"/>
            <a:ext cx="91440" cy="475488"/>
          </a:xfrm>
          <a:prstGeom prst="rect">
            <a:avLst/>
          </a:prstGeom>
          <a:solidFill>
            <a:srgbClr val="7A5080"/>
          </a:solidFill>
          <a:ln/>
        </p:spPr>
      </p:sp>
      <p:sp>
        <p:nvSpPr>
          <p:cNvPr id="35" name="Shape 29"/>
          <p:cNvSpPr/>
          <p:nvPr/>
        </p:nvSpPr>
        <p:spPr>
          <a:xfrm>
            <a:off x="841248" y="4215384"/>
            <a:ext cx="365760" cy="365760"/>
          </a:xfrm>
          <a:prstGeom prst="ellipse">
            <a:avLst/>
          </a:prstGeom>
          <a:solidFill>
            <a:srgbClr val="7A5080"/>
          </a:solidFill>
          <a:ln/>
        </p:spPr>
      </p:sp>
      <p:sp>
        <p:nvSpPr>
          <p:cNvPr id="36" name="Text 30"/>
          <p:cNvSpPr/>
          <p:nvPr/>
        </p:nvSpPr>
        <p:spPr>
          <a:xfrm>
            <a:off x="841248" y="4215384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1700" dirty="0"/>
          </a:p>
        </p:txBody>
      </p:sp>
      <p:sp>
        <p:nvSpPr>
          <p:cNvPr id="37" name="Text 31"/>
          <p:cNvSpPr/>
          <p:nvPr/>
        </p:nvSpPr>
        <p:spPr>
          <a:xfrm>
            <a:off x="1417320" y="4160520"/>
            <a:ext cx="64922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3A2E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Iterate and refine</a:t>
            </a:r>
            <a:endParaRPr lang="en-US" sz="1600" dirty="0"/>
          </a:p>
        </p:txBody>
      </p:sp>
      <p:sp>
        <p:nvSpPr>
          <p:cNvPr id="38" name="Shape 32"/>
          <p:cNvSpPr/>
          <p:nvPr/>
        </p:nvSpPr>
        <p:spPr>
          <a:xfrm>
            <a:off x="7955280" y="4215384"/>
            <a:ext cx="365760" cy="365760"/>
          </a:xfrm>
          <a:prstGeom prst="ellipse">
            <a:avLst/>
          </a:prstGeom>
          <a:solidFill>
            <a:srgbClr val="7A5080"/>
          </a:solidFill>
          <a:ln/>
          <a:effectLst>
            <a:outerShdw sx="100000" sy="100000" kx="0" ky="0" algn="bl" rotWithShape="0" blurRad="88900" dist="38100" dir="8100000">
              <a:srgbClr val="000000">
                <a:alpha val="13000"/>
              </a:srgbClr>
            </a:outerShdw>
          </a:effectLst>
        </p:spPr>
      </p:sp>
      <p:pic>
        <p:nvPicPr>
          <p:cNvPr id="39" name="Image 4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54035" y="4314139"/>
            <a:ext cx="168250" cy="16825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9728"/>
          </a:xfrm>
          <a:prstGeom prst="rect">
            <a:avLst/>
          </a:prstGeom>
          <a:solidFill>
            <a:srgbClr val="7A5080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384048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spc="200" kern="0" dirty="0">
                <a:solidFill>
                  <a:srgbClr val="B895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SEE THE DIFFERENCE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548640" y="658368"/>
            <a:ext cx="804672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7A508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Weak vs strong prompt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548640" y="1627632"/>
            <a:ext cx="3794760" cy="2514600"/>
          </a:xfrm>
          <a:prstGeom prst="roundRect">
            <a:avLst>
              <a:gd name="adj" fmla="val 3636"/>
            </a:avLst>
          </a:prstGeom>
          <a:solidFill>
            <a:srgbClr val="FFFFFF"/>
          </a:solidFill>
          <a:ln w="12700">
            <a:solidFill>
              <a:srgbClr val="F0DEE2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3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48640" y="1627632"/>
            <a:ext cx="3794760" cy="548640"/>
          </a:xfrm>
          <a:prstGeom prst="rect">
            <a:avLst/>
          </a:prstGeom>
          <a:solidFill>
            <a:srgbClr val="C4929E"/>
          </a:solidFill>
          <a:ln/>
        </p:spPr>
      </p:sp>
      <p:sp>
        <p:nvSpPr>
          <p:cNvPr id="7" name="Text 5"/>
          <p:cNvSpPr/>
          <p:nvPr/>
        </p:nvSpPr>
        <p:spPr>
          <a:xfrm>
            <a:off x="822960" y="1627632"/>
            <a:ext cx="3337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5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WEAK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868680" y="2404872"/>
            <a:ext cx="31546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900" b="1" i="1" dirty="0">
                <a:solidFill>
                  <a:srgbClr val="3A2E3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“Tell me about this company.”</a:t>
            </a:r>
            <a:endParaRPr lang="en-US" sz="1900" dirty="0"/>
          </a:p>
        </p:txBody>
      </p:sp>
      <p:sp>
        <p:nvSpPr>
          <p:cNvPr id="9" name="Text 7"/>
          <p:cNvSpPr/>
          <p:nvPr/>
        </p:nvSpPr>
        <p:spPr>
          <a:xfrm>
            <a:off x="868680" y="3136392"/>
            <a:ext cx="31546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2000"/>
              </a:lnSpc>
              <a:buNone/>
            </a:pPr>
            <a:r>
              <a:rPr lang="en-US" sz="1350" dirty="0">
                <a:solidFill>
                  <a:srgbClr val="6B5A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role, no context, no material, no format. You get something generic that is not really yours.</a:t>
            </a:r>
            <a:endParaRPr lang="en-US" sz="1350" dirty="0"/>
          </a:p>
        </p:txBody>
      </p:sp>
      <p:sp>
        <p:nvSpPr>
          <p:cNvPr id="10" name="Shape 8"/>
          <p:cNvSpPr/>
          <p:nvPr/>
        </p:nvSpPr>
        <p:spPr>
          <a:xfrm>
            <a:off x="4800600" y="1627632"/>
            <a:ext cx="3794760" cy="2514600"/>
          </a:xfrm>
          <a:prstGeom prst="roundRect">
            <a:avLst>
              <a:gd name="adj" fmla="val 3636"/>
            </a:avLst>
          </a:prstGeom>
          <a:solidFill>
            <a:srgbClr val="FFFFFF"/>
          </a:solidFill>
          <a:ln w="12700">
            <a:solidFill>
              <a:srgbClr val="DCEADE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3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800600" y="1627632"/>
            <a:ext cx="3794760" cy="548640"/>
          </a:xfrm>
          <a:prstGeom prst="rect">
            <a:avLst/>
          </a:prstGeom>
          <a:solidFill>
            <a:srgbClr val="6B8F6E"/>
          </a:solidFill>
          <a:ln/>
        </p:spPr>
      </p:sp>
      <p:sp>
        <p:nvSpPr>
          <p:cNvPr id="12" name="Text 10"/>
          <p:cNvSpPr/>
          <p:nvPr/>
        </p:nvSpPr>
        <p:spPr>
          <a:xfrm>
            <a:off x="5074920" y="1627632"/>
            <a:ext cx="3337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5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STRONG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5120640" y="2286000"/>
            <a:ext cx="3154680" cy="1783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8000"/>
              </a:lnSpc>
              <a:buNone/>
            </a:pPr>
            <a:r>
              <a:rPr lang="en-US" sz="1150" i="1" dirty="0">
                <a:solidFill>
                  <a:srgbClr val="3A2E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“You are helping me prepare for an interview. Here is the company’s About page and the job posting [paste]. Summarize what this company does and who their clients seem to be, list three things they probably care about in a junior designer, and give me five smart questions I could ask in the interview.”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548640" y="4315968"/>
            <a:ext cx="8046720" cy="621792"/>
          </a:xfrm>
          <a:prstGeom prst="roundRect">
            <a:avLst>
              <a:gd name="adj" fmla="val 8824"/>
            </a:avLst>
          </a:prstGeom>
          <a:solidFill>
            <a:srgbClr val="5C3A63"/>
          </a:solidFill>
          <a:ln/>
        </p:spPr>
      </p:sp>
      <p:sp>
        <p:nvSpPr>
          <p:cNvPr id="15" name="Text 13"/>
          <p:cNvSpPr/>
          <p:nvPr/>
        </p:nvSpPr>
        <p:spPr>
          <a:xfrm>
            <a:off x="548640" y="4315968"/>
            <a:ext cx="804672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 xml:space="preserve">The strong prompt gives role, context, your material, and a format. </a:t>
            </a:r>
            <a:pPr algn="ctr" indent="0" marL="0">
              <a:buNone/>
            </a:pPr>
            <a:r>
              <a:rPr lang="en-US" sz="1500" b="1" dirty="0">
                <a:solidFill>
                  <a:srgbClr val="B895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And you still verify the facts and use your own judgment.</a:t>
            </a:r>
            <a:endParaRPr lang="en-US" sz="1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9728"/>
          </a:xfrm>
          <a:prstGeom prst="rect">
            <a:avLst/>
          </a:prstGeom>
          <a:solidFill>
            <a:srgbClr val="7A5080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384048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spc="200" kern="0" dirty="0">
                <a:solidFill>
                  <a:srgbClr val="B895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GROUND RULES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548640" y="658368"/>
            <a:ext cx="804672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7A508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Use it ethically and responsibly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548640" y="1783080"/>
            <a:ext cx="3931920" cy="749808"/>
          </a:xfrm>
          <a:prstGeom prst="roundRect">
            <a:avLst>
              <a:gd name="adj" fmla="val 8537"/>
            </a:avLst>
          </a:prstGeom>
          <a:solidFill>
            <a:srgbClr val="FFFFFF"/>
          </a:solidFill>
          <a:ln w="12700">
            <a:solidFill>
              <a:srgbClr val="E7DFE6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3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49808" y="1965960"/>
            <a:ext cx="384048" cy="384048"/>
          </a:xfrm>
          <a:prstGeom prst="ellipse">
            <a:avLst/>
          </a:prstGeom>
          <a:solidFill>
            <a:srgbClr val="7A5080"/>
          </a:solidFill>
          <a:ln/>
          <a:effectLst>
            <a:outerShdw sx="100000" sy="100000" kx="0" ky="0" algn="bl" rotWithShape="0" blurRad="88900" dist="38100" dir="8100000">
              <a:srgbClr val="000000">
                <a:alpha val="13000"/>
              </a:srgbClr>
            </a:outerShdw>
          </a:effectLst>
        </p:spPr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53501" y="2069653"/>
            <a:ext cx="176662" cy="176662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298448" y="1828800"/>
            <a:ext cx="30175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5000"/>
              </a:lnSpc>
              <a:buNone/>
            </a:pPr>
            <a:r>
              <a:rPr lang="en-US" sz="1350" b="1" dirty="0">
                <a:solidFill>
                  <a:srgbClr val="3A2E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partner, not a ghostwriter.</a:t>
            </a:r>
            <a:endParaRPr lang="en-US" sz="1350" dirty="0"/>
          </a:p>
        </p:txBody>
      </p:sp>
      <p:sp>
        <p:nvSpPr>
          <p:cNvPr id="9" name="Shape 6"/>
          <p:cNvSpPr/>
          <p:nvPr/>
        </p:nvSpPr>
        <p:spPr>
          <a:xfrm>
            <a:off x="4846320" y="1783080"/>
            <a:ext cx="3931920" cy="749808"/>
          </a:xfrm>
          <a:prstGeom prst="roundRect">
            <a:avLst>
              <a:gd name="adj" fmla="val 8537"/>
            </a:avLst>
          </a:prstGeom>
          <a:solidFill>
            <a:srgbClr val="FFFFFF"/>
          </a:solidFill>
          <a:ln w="12700">
            <a:solidFill>
              <a:srgbClr val="E7DFE6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3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5047488" y="1965960"/>
            <a:ext cx="384048" cy="384048"/>
          </a:xfrm>
          <a:prstGeom prst="ellipse">
            <a:avLst/>
          </a:prstGeom>
          <a:solidFill>
            <a:srgbClr val="6B8F6E"/>
          </a:solidFill>
          <a:ln/>
          <a:effectLst>
            <a:outerShdw sx="100000" sy="100000" kx="0" ky="0" algn="bl" rotWithShape="0" blurRad="88900" dist="38100" dir="8100000">
              <a:srgbClr val="000000">
                <a:alpha val="13000"/>
              </a:srgbClr>
            </a:outerShdw>
          </a:effectLst>
        </p:spPr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51181" y="2069653"/>
            <a:ext cx="176662" cy="176662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5596128" y="1828800"/>
            <a:ext cx="30175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5000"/>
              </a:lnSpc>
              <a:buNone/>
            </a:pPr>
            <a:r>
              <a:rPr lang="en-US" sz="1350" b="1" dirty="0">
                <a:solidFill>
                  <a:srgbClr val="3A2E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 your own thinking.</a:t>
            </a:r>
            <a:endParaRPr lang="en-US" sz="1350" dirty="0"/>
          </a:p>
        </p:txBody>
      </p:sp>
      <p:sp>
        <p:nvSpPr>
          <p:cNvPr id="13" name="Shape 9"/>
          <p:cNvSpPr/>
          <p:nvPr/>
        </p:nvSpPr>
        <p:spPr>
          <a:xfrm>
            <a:off x="548640" y="2679192"/>
            <a:ext cx="3931920" cy="749808"/>
          </a:xfrm>
          <a:prstGeom prst="roundRect">
            <a:avLst>
              <a:gd name="adj" fmla="val 8537"/>
            </a:avLst>
          </a:prstGeom>
          <a:solidFill>
            <a:srgbClr val="FFFFFF"/>
          </a:solidFill>
          <a:ln w="12700">
            <a:solidFill>
              <a:srgbClr val="E7DFE6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3000"/>
              </a:srgbClr>
            </a:outerShdw>
          </a:effectLst>
        </p:spPr>
      </p:sp>
      <p:sp>
        <p:nvSpPr>
          <p:cNvPr id="14" name="Shape 10"/>
          <p:cNvSpPr/>
          <p:nvPr/>
        </p:nvSpPr>
        <p:spPr>
          <a:xfrm>
            <a:off x="749808" y="2862072"/>
            <a:ext cx="384048" cy="384048"/>
          </a:xfrm>
          <a:prstGeom prst="ellipse">
            <a:avLst/>
          </a:prstGeom>
          <a:solidFill>
            <a:srgbClr val="C4929E"/>
          </a:solidFill>
          <a:ln/>
          <a:effectLst>
            <a:outerShdw sx="100000" sy="100000" kx="0" ky="0" algn="bl" rotWithShape="0" blurRad="88900" dist="38100" dir="8100000">
              <a:srgbClr val="000000">
                <a:alpha val="13000"/>
              </a:srgbClr>
            </a:outerShdw>
          </a:effectLst>
        </p:spPr>
      </p:sp>
      <p:pic>
        <p:nvPicPr>
          <p:cNvPr id="15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3501" y="2965765"/>
            <a:ext cx="176662" cy="176662"/>
          </a:xfrm>
          <a:prstGeom prst="rect">
            <a:avLst/>
          </a:prstGeom>
        </p:spPr>
      </p:pic>
      <p:sp>
        <p:nvSpPr>
          <p:cNvPr id="16" name="Text 11"/>
          <p:cNvSpPr/>
          <p:nvPr/>
        </p:nvSpPr>
        <p:spPr>
          <a:xfrm>
            <a:off x="1298448" y="2724912"/>
            <a:ext cx="30175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5000"/>
              </a:lnSpc>
              <a:buNone/>
            </a:pPr>
            <a:r>
              <a:rPr lang="en-US" sz="1350" b="1" dirty="0">
                <a:solidFill>
                  <a:srgbClr val="3A2E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Never input personal, sensitive, or other people’s private data.</a:t>
            </a:r>
            <a:endParaRPr lang="en-US" sz="1350" dirty="0"/>
          </a:p>
        </p:txBody>
      </p:sp>
      <p:sp>
        <p:nvSpPr>
          <p:cNvPr id="17" name="Shape 12"/>
          <p:cNvSpPr/>
          <p:nvPr/>
        </p:nvSpPr>
        <p:spPr>
          <a:xfrm>
            <a:off x="4846320" y="2679192"/>
            <a:ext cx="3931920" cy="749808"/>
          </a:xfrm>
          <a:prstGeom prst="roundRect">
            <a:avLst>
              <a:gd name="adj" fmla="val 8537"/>
            </a:avLst>
          </a:prstGeom>
          <a:solidFill>
            <a:srgbClr val="FFFFFF"/>
          </a:solidFill>
          <a:ln w="12700">
            <a:solidFill>
              <a:srgbClr val="E7DFE6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3000"/>
              </a:srgbClr>
            </a:outerShdw>
          </a:effectLst>
        </p:spPr>
      </p:sp>
      <p:sp>
        <p:nvSpPr>
          <p:cNvPr id="18" name="Shape 13"/>
          <p:cNvSpPr/>
          <p:nvPr/>
        </p:nvSpPr>
        <p:spPr>
          <a:xfrm>
            <a:off x="5047488" y="2862072"/>
            <a:ext cx="384048" cy="384048"/>
          </a:xfrm>
          <a:prstGeom prst="ellipse">
            <a:avLst/>
          </a:prstGeom>
          <a:solidFill>
            <a:srgbClr val="B8956A"/>
          </a:solidFill>
          <a:ln/>
          <a:effectLst>
            <a:outerShdw sx="100000" sy="100000" kx="0" ky="0" algn="bl" rotWithShape="0" blurRad="88900" dist="38100" dir="8100000">
              <a:srgbClr val="000000">
                <a:alpha val="13000"/>
              </a:srgbClr>
            </a:outerShdw>
          </a:effectLst>
        </p:spPr>
      </p:sp>
      <p:pic>
        <p:nvPicPr>
          <p:cNvPr id="19" name="Image 3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51181" y="2965765"/>
            <a:ext cx="176662" cy="176662"/>
          </a:xfrm>
          <a:prstGeom prst="rect">
            <a:avLst/>
          </a:prstGeom>
        </p:spPr>
      </p:pic>
      <p:sp>
        <p:nvSpPr>
          <p:cNvPr id="20" name="Text 14"/>
          <p:cNvSpPr/>
          <p:nvPr/>
        </p:nvSpPr>
        <p:spPr>
          <a:xfrm>
            <a:off x="5596128" y="2724912"/>
            <a:ext cx="30175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5000"/>
              </a:lnSpc>
              <a:buNone/>
            </a:pPr>
            <a:r>
              <a:rPr lang="en-US" sz="1350" b="1" dirty="0">
                <a:solidFill>
                  <a:srgbClr val="3A2E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Check for bias and errors.</a:t>
            </a:r>
            <a:endParaRPr lang="en-US" sz="1350" dirty="0"/>
          </a:p>
        </p:txBody>
      </p:sp>
      <p:sp>
        <p:nvSpPr>
          <p:cNvPr id="21" name="Shape 15"/>
          <p:cNvSpPr/>
          <p:nvPr/>
        </p:nvSpPr>
        <p:spPr>
          <a:xfrm>
            <a:off x="548640" y="3575304"/>
            <a:ext cx="3931920" cy="749808"/>
          </a:xfrm>
          <a:prstGeom prst="roundRect">
            <a:avLst>
              <a:gd name="adj" fmla="val 8537"/>
            </a:avLst>
          </a:prstGeom>
          <a:solidFill>
            <a:srgbClr val="FFFFFF"/>
          </a:solidFill>
          <a:ln w="12700">
            <a:solidFill>
              <a:srgbClr val="E7DFE6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3000"/>
              </a:srgbClr>
            </a:outerShdw>
          </a:effectLst>
        </p:spPr>
      </p:sp>
      <p:sp>
        <p:nvSpPr>
          <p:cNvPr id="22" name="Shape 16"/>
          <p:cNvSpPr/>
          <p:nvPr/>
        </p:nvSpPr>
        <p:spPr>
          <a:xfrm>
            <a:off x="749808" y="3758184"/>
            <a:ext cx="384048" cy="384048"/>
          </a:xfrm>
          <a:prstGeom prst="ellipse">
            <a:avLst/>
          </a:prstGeom>
          <a:solidFill>
            <a:srgbClr val="7A5080"/>
          </a:solidFill>
          <a:ln/>
          <a:effectLst>
            <a:outerShdw sx="100000" sy="100000" kx="0" ky="0" algn="bl" rotWithShape="0" blurRad="88900" dist="38100" dir="8100000">
              <a:srgbClr val="000000">
                <a:alpha val="13000"/>
              </a:srgbClr>
            </a:outerShdw>
          </a:effectLst>
        </p:spPr>
      </p:sp>
      <p:pic>
        <p:nvPicPr>
          <p:cNvPr id="23" name="Image 4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3501" y="3861877"/>
            <a:ext cx="176662" cy="176662"/>
          </a:xfrm>
          <a:prstGeom prst="rect">
            <a:avLst/>
          </a:prstGeom>
        </p:spPr>
      </p:pic>
      <p:sp>
        <p:nvSpPr>
          <p:cNvPr id="24" name="Text 17"/>
          <p:cNvSpPr/>
          <p:nvPr/>
        </p:nvSpPr>
        <p:spPr>
          <a:xfrm>
            <a:off x="1298448" y="3621024"/>
            <a:ext cx="30175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5000"/>
              </a:lnSpc>
              <a:buNone/>
            </a:pPr>
            <a:r>
              <a:rPr lang="en-US" sz="1350" b="1" dirty="0">
                <a:solidFill>
                  <a:srgbClr val="3A2E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Disclose or credit per the assignment.</a:t>
            </a:r>
            <a:endParaRPr lang="en-US" sz="1350" dirty="0"/>
          </a:p>
        </p:txBody>
      </p:sp>
      <p:sp>
        <p:nvSpPr>
          <p:cNvPr id="25" name="Shape 18"/>
          <p:cNvSpPr/>
          <p:nvPr/>
        </p:nvSpPr>
        <p:spPr>
          <a:xfrm>
            <a:off x="4846320" y="3575304"/>
            <a:ext cx="3931920" cy="749808"/>
          </a:xfrm>
          <a:prstGeom prst="roundRect">
            <a:avLst>
              <a:gd name="adj" fmla="val 8537"/>
            </a:avLst>
          </a:prstGeom>
          <a:solidFill>
            <a:srgbClr val="FFFFFF"/>
          </a:solidFill>
          <a:ln w="12700">
            <a:solidFill>
              <a:srgbClr val="E7DFE6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3000"/>
              </a:srgbClr>
            </a:outerShdw>
          </a:effectLst>
        </p:spPr>
      </p:sp>
      <p:sp>
        <p:nvSpPr>
          <p:cNvPr id="26" name="Shape 19"/>
          <p:cNvSpPr/>
          <p:nvPr/>
        </p:nvSpPr>
        <p:spPr>
          <a:xfrm>
            <a:off x="5047488" y="3758184"/>
            <a:ext cx="384048" cy="384048"/>
          </a:xfrm>
          <a:prstGeom prst="ellipse">
            <a:avLst/>
          </a:prstGeom>
          <a:solidFill>
            <a:srgbClr val="6B8F6E"/>
          </a:solidFill>
          <a:ln/>
          <a:effectLst>
            <a:outerShdw sx="100000" sy="100000" kx="0" ky="0" algn="bl" rotWithShape="0" blurRad="88900" dist="38100" dir="8100000">
              <a:srgbClr val="000000">
                <a:alpha val="13000"/>
              </a:srgbClr>
            </a:outerShdw>
          </a:effectLst>
        </p:spPr>
      </p:sp>
      <p:pic>
        <p:nvPicPr>
          <p:cNvPr id="27" name="Image 5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151181" y="3861877"/>
            <a:ext cx="176662" cy="176662"/>
          </a:xfrm>
          <a:prstGeom prst="rect">
            <a:avLst/>
          </a:prstGeom>
        </p:spPr>
      </p:pic>
      <p:sp>
        <p:nvSpPr>
          <p:cNvPr id="28" name="Text 20"/>
          <p:cNvSpPr/>
          <p:nvPr/>
        </p:nvSpPr>
        <p:spPr>
          <a:xfrm>
            <a:off x="5596128" y="3621024"/>
            <a:ext cx="30175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5000"/>
              </a:lnSpc>
              <a:buNone/>
            </a:pPr>
            <a:r>
              <a:rPr lang="en-US" sz="1350" b="1" dirty="0">
                <a:solidFill>
                  <a:srgbClr val="3A2E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it intentionally, given the environmental cost.</a:t>
            </a:r>
            <a:endParaRPr lang="en-US" sz="13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5C3A6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280160" y="2743200"/>
            <a:ext cx="3840480" cy="3840480"/>
          </a:xfrm>
          <a:prstGeom prst="ellipse">
            <a:avLst/>
          </a:prstGeom>
          <a:solidFill>
            <a:srgbClr val="7A5080">
              <a:alpha val="45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7223760" y="-1188720"/>
            <a:ext cx="3108960" cy="3108960"/>
          </a:xfrm>
          <a:prstGeom prst="ellipse">
            <a:avLst/>
          </a:prstGeom>
          <a:solidFill>
            <a:srgbClr val="6B8F6E">
              <a:alpha val="30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566928" y="1417320"/>
            <a:ext cx="822960" cy="822960"/>
          </a:xfrm>
          <a:prstGeom prst="ellipse">
            <a:avLst/>
          </a:prstGeom>
          <a:solidFill>
            <a:srgbClr val="B8956A"/>
          </a:solidFill>
          <a:ln/>
          <a:effectLst>
            <a:outerShdw sx="100000" sy="100000" kx="0" ky="0" algn="bl" rotWithShape="0" blurRad="88900" dist="38100" dir="8100000">
              <a:srgbClr val="000000">
                <a:alpha val="13000"/>
              </a:srgbClr>
            </a:outerShdw>
          </a:effectLst>
        </p:spPr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89127" y="1639519"/>
            <a:ext cx="378562" cy="378562"/>
          </a:xfrm>
          <a:prstGeom prst="rect">
            <a:avLst/>
          </a:prstGeom>
        </p:spPr>
      </p:pic>
      <p:sp>
        <p:nvSpPr>
          <p:cNvPr id="6" name="Shape 3"/>
          <p:cNvSpPr/>
          <p:nvPr/>
        </p:nvSpPr>
        <p:spPr>
          <a:xfrm>
            <a:off x="566928" y="2514600"/>
            <a:ext cx="822960" cy="82296"/>
          </a:xfrm>
          <a:prstGeom prst="rect">
            <a:avLst/>
          </a:prstGeom>
          <a:solidFill>
            <a:srgbClr val="B8956A"/>
          </a:solidFill>
          <a:ln/>
        </p:spPr>
      </p:sp>
      <p:sp>
        <p:nvSpPr>
          <p:cNvPr id="7" name="Text 4"/>
          <p:cNvSpPr/>
          <p:nvPr/>
        </p:nvSpPr>
        <p:spPr>
          <a:xfrm>
            <a:off x="548640" y="2697480"/>
            <a:ext cx="786384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30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Now you are</a:t>
            </a:r>
            <a:endParaRPr lang="en-US" sz="4200" dirty="0"/>
          </a:p>
          <a:p>
            <a:pPr algn="l" indent="0" marL="0">
              <a:lnSpc>
                <a:spcPct val="1030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ready for Render.</a:t>
            </a:r>
            <a:endParaRPr lang="en-US" sz="4200" dirty="0"/>
          </a:p>
        </p:txBody>
      </p:sp>
      <p:sp>
        <p:nvSpPr>
          <p:cNvPr id="8" name="Text 5"/>
          <p:cNvSpPr/>
          <p:nvPr/>
        </p:nvSpPr>
        <p:spPr>
          <a:xfrm>
            <a:off x="566928" y="41605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i="1" dirty="0">
                <a:solidFill>
                  <a:srgbClr val="B895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“Your career launchpad is next.”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 Foundations</dc:title>
  <dc:subject>PptxGenJS Presentation</dc:subject>
  <dc:creator>Michelle Blomberg</dc:creator>
  <cp:lastModifiedBy>Michelle Blomberg</cp:lastModifiedBy>
  <cp:revision>1</cp:revision>
  <dcterms:created xsi:type="dcterms:W3CDTF">2026-06-21T16:06:42Z</dcterms:created>
  <dcterms:modified xsi:type="dcterms:W3CDTF">2026-06-21T16:06:42Z</dcterms:modified>
</cp:coreProperties>
</file>